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57" r:id="rId3"/>
    <p:sldId id="331" r:id="rId4"/>
    <p:sldId id="319" r:id="rId5"/>
    <p:sldId id="280" r:id="rId6"/>
    <p:sldId id="282" r:id="rId7"/>
    <p:sldId id="283" r:id="rId8"/>
    <p:sldId id="284" r:id="rId9"/>
    <p:sldId id="306" r:id="rId10"/>
    <p:sldId id="292" r:id="rId11"/>
    <p:sldId id="303" r:id="rId12"/>
    <p:sldId id="309" r:id="rId13"/>
    <p:sldId id="321" r:id="rId14"/>
    <p:sldId id="322" r:id="rId15"/>
    <p:sldId id="324" r:id="rId16"/>
    <p:sldId id="317" r:id="rId17"/>
    <p:sldId id="312" r:id="rId18"/>
    <p:sldId id="308" r:id="rId19"/>
    <p:sldId id="313" r:id="rId20"/>
    <p:sldId id="327" r:id="rId21"/>
    <p:sldId id="328" r:id="rId22"/>
    <p:sldId id="329" r:id="rId23"/>
    <p:sldId id="330" r:id="rId24"/>
    <p:sldId id="316" r:id="rId25"/>
    <p:sldId id="310" r:id="rId26"/>
    <p:sldId id="311" r:id="rId27"/>
    <p:sldId id="267" r:id="rId28"/>
    <p:sldId id="256" r:id="rId29"/>
    <p:sldId id="294" r:id="rId30"/>
    <p:sldId id="276" r:id="rId31"/>
    <p:sldId id="262" r:id="rId32"/>
    <p:sldId id="302" r:id="rId33"/>
    <p:sldId id="264" r:id="rId34"/>
    <p:sldId id="320" r:id="rId35"/>
    <p:sldId id="325" r:id="rId36"/>
    <p:sldId id="326" r:id="rId37"/>
    <p:sldId id="314" r:id="rId38"/>
    <p:sldId id="323" r:id="rId39"/>
    <p:sldId id="296" r:id="rId40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E3DE"/>
    <a:srgbClr val="CCFF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34" autoAdjust="0"/>
    <p:restoredTop sz="94660"/>
  </p:normalViewPr>
  <p:slideViewPr>
    <p:cSldViewPr snapToGrid="0">
      <p:cViewPr varScale="1">
        <p:scale>
          <a:sx n="89" d="100"/>
          <a:sy n="89" d="100"/>
        </p:scale>
        <p:origin x="81" y="5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vsrvdc01-2\daten\_Y%20webpage%20&amp;%20Ver&#246;ffentlichungen\RTL\CDC%20ASD%20Zahlen-Zuwachs%20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294512604529082E-2"/>
          <c:y val="0.13875688810399545"/>
          <c:w val="0.88059696026368794"/>
          <c:h val="0.78297070370419553"/>
        </c:manualLayout>
      </c:layout>
      <c:areaChart>
        <c:grouping val="stacked"/>
        <c:varyColors val="0"/>
        <c:ser>
          <c:idx val="0"/>
          <c:order val="0"/>
          <c:tx>
            <c:strRef>
              <c:f>Tabelle2!$C$1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FF0000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1.90019693554591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C60-4DB7-8A4E-D08609F15452}"/>
                </c:ext>
              </c:extLst>
            </c:dLbl>
            <c:dLbl>
              <c:idx val="5"/>
              <c:layout>
                <c:manualLayout>
                  <c:x val="0"/>
                  <c:y val="-4.29564597382970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C60-4DB7-8A4E-D08609F15452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C60-4DB7-8A4E-D08609F15452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60-4DB7-8A4E-D08609F15452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60-4DB7-8A4E-D08609F15452}"/>
                </c:ext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60-4DB7-8A4E-D08609F15452}"/>
                </c:ext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C60-4DB7-8A4E-D08609F15452}"/>
                </c:ext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60-4DB7-8A4E-D08609F154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t" anchorCtr="0">
                <a:norm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A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Tabelle2!$B$2:$B$17</c:f>
              <c:numCache>
                <c:formatCode>General</c:formatCode>
                <c:ptCount val="16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  <c:pt idx="10">
                  <c:v>2020</c:v>
                </c:pt>
                <c:pt idx="11">
                  <c:v>2022</c:v>
                </c:pt>
                <c:pt idx="12">
                  <c:v>2024</c:v>
                </c:pt>
                <c:pt idx="13">
                  <c:v>2026</c:v>
                </c:pt>
                <c:pt idx="14">
                  <c:v>2028</c:v>
                </c:pt>
                <c:pt idx="15">
                  <c:v>2030</c:v>
                </c:pt>
              </c:numCache>
            </c:numRef>
          </c:cat>
          <c:val>
            <c:numRef>
              <c:f>Tabelle2!$C$2:$C$17</c:f>
              <c:numCache>
                <c:formatCode>0.0</c:formatCode>
                <c:ptCount val="16"/>
                <c:pt idx="0">
                  <c:v>0.66666666666666663</c:v>
                </c:pt>
                <c:pt idx="1">
                  <c:v>0.66666666666666663</c:v>
                </c:pt>
                <c:pt idx="2">
                  <c:v>0.8</c:v>
                </c:pt>
                <c:pt idx="3">
                  <c:v>0.90909090909090906</c:v>
                </c:pt>
                <c:pt idx="4">
                  <c:v>1.1363636363636365</c:v>
                </c:pt>
                <c:pt idx="5">
                  <c:v>1.4705882352941178</c:v>
                </c:pt>
                <c:pt idx="6">
                  <c:v>1.5</c:v>
                </c:pt>
                <c:pt idx="7">
                  <c:v>1.6949152542372881</c:v>
                </c:pt>
                <c:pt idx="8">
                  <c:v>1.8518518518518519</c:v>
                </c:pt>
                <c:pt idx="9">
                  <c:v>2.2727272727272729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C60-4DB7-8A4E-D08609F15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4411824"/>
        <c:axId val="306179440"/>
      </c:areaChart>
      <c:barChart>
        <c:barDir val="col"/>
        <c:grouping val="clustered"/>
        <c:varyColors val="0"/>
        <c:ser>
          <c:idx val="1"/>
          <c:order val="1"/>
          <c:tx>
            <c:strRef>
              <c:f>Tabelle2!$D$1</c:f>
              <c:strCache>
                <c:ptCount val="1"/>
                <c:pt idx="0">
                  <c:v>Prognosis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  <a:prstDash val="sysDot"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5">
                        <a:lumMod val="40000"/>
                        <a:lumOff val="6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A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Tabelle2!$B$2:$B$17</c:f>
              <c:numCache>
                <c:formatCode>General</c:formatCode>
                <c:ptCount val="16"/>
                <c:pt idx="0">
                  <c:v>2000</c:v>
                </c:pt>
                <c:pt idx="1">
                  <c:v>2002</c:v>
                </c:pt>
                <c:pt idx="2">
                  <c:v>2004</c:v>
                </c:pt>
                <c:pt idx="3">
                  <c:v>2006</c:v>
                </c:pt>
                <c:pt idx="4">
                  <c:v>2008</c:v>
                </c:pt>
                <c:pt idx="5">
                  <c:v>2010</c:v>
                </c:pt>
                <c:pt idx="6">
                  <c:v>2012</c:v>
                </c:pt>
                <c:pt idx="7">
                  <c:v>2014</c:v>
                </c:pt>
                <c:pt idx="8">
                  <c:v>2016</c:v>
                </c:pt>
                <c:pt idx="9">
                  <c:v>2018</c:v>
                </c:pt>
                <c:pt idx="10">
                  <c:v>2020</c:v>
                </c:pt>
                <c:pt idx="11">
                  <c:v>2022</c:v>
                </c:pt>
                <c:pt idx="12">
                  <c:v>2024</c:v>
                </c:pt>
                <c:pt idx="13">
                  <c:v>2026</c:v>
                </c:pt>
                <c:pt idx="14">
                  <c:v>2028</c:v>
                </c:pt>
                <c:pt idx="15">
                  <c:v>2030</c:v>
                </c:pt>
              </c:numCache>
            </c:numRef>
          </c:cat>
          <c:val>
            <c:numRef>
              <c:f>Tabelle2!$D$2:$D$17</c:f>
              <c:numCache>
                <c:formatCode>General</c:formatCode>
                <c:ptCount val="16"/>
                <c:pt idx="10" formatCode="0.0">
                  <c:v>2.5</c:v>
                </c:pt>
                <c:pt idx="11" formatCode="0.0">
                  <c:v>2.6</c:v>
                </c:pt>
                <c:pt idx="12" formatCode="0.0">
                  <c:v>2.8</c:v>
                </c:pt>
                <c:pt idx="13" formatCode="0.0">
                  <c:v>3</c:v>
                </c:pt>
                <c:pt idx="14" formatCode="0.0">
                  <c:v>3.2</c:v>
                </c:pt>
                <c:pt idx="15" formatCode="0.0">
                  <c:v>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C60-4DB7-8A4E-D08609F154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04411824"/>
        <c:axId val="306179440"/>
      </c:barChart>
      <c:catAx>
        <c:axId val="3044118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AT"/>
          </a:p>
        </c:txPr>
        <c:crossAx val="306179440"/>
        <c:crosses val="autoZero"/>
        <c:auto val="1"/>
        <c:lblAlgn val="ctr"/>
        <c:lblOffset val="100"/>
        <c:tickMarkSkip val="1"/>
        <c:noMultiLvlLbl val="1"/>
      </c:catAx>
      <c:valAx>
        <c:axId val="306179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crossAx val="304411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636459243186293"/>
          <c:y val="0.17516578825780099"/>
          <c:w val="0.19909541981052559"/>
          <c:h val="4.11460309922401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A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anchor="t" anchorCtr="0"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AT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F5581F-C1A2-4B88-B7C6-F28264C53D0F}" type="doc">
      <dgm:prSet loTypeId="urn:microsoft.com/office/officeart/2005/8/layout/funnel1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de-AT"/>
        </a:p>
      </dgm:t>
    </dgm:pt>
    <dgm:pt modelId="{75AF89BB-C32D-49B8-B5C3-352D2F22CD9B}">
      <dgm:prSet phldrT="[Text]" custT="1"/>
      <dgm:spPr>
        <a:solidFill>
          <a:schemeClr val="accent5"/>
        </a:solidFill>
      </dgm:spPr>
      <dgm:t>
        <a:bodyPr/>
        <a:lstStyle/>
        <a:p>
          <a:r>
            <a:rPr lang="de-AT" sz="11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genetics</a:t>
          </a:r>
          <a:endParaRPr lang="de-AT" sz="11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58D86-2E20-4000-A56A-6C42FFBA6247}" type="parTrans" cxnId="{113D7AF0-AD24-41A2-9E5F-063B5E6E7F31}">
      <dgm:prSet/>
      <dgm:spPr/>
      <dgm:t>
        <a:bodyPr/>
        <a:lstStyle/>
        <a:p>
          <a:endParaRPr lang="de-A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7A29371-274E-4086-B50A-A21B33E12D67}" type="sibTrans" cxnId="{113D7AF0-AD24-41A2-9E5F-063B5E6E7F31}">
      <dgm:prSet/>
      <dgm:spPr/>
      <dgm:t>
        <a:bodyPr/>
        <a:lstStyle/>
        <a:p>
          <a:endParaRPr lang="de-A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CAFF60-12FA-45DE-A851-9280788C8DF5}">
      <dgm:prSet phldrT="[Text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solidFill>
          <a:schemeClr val="tx1"/>
        </a:solidFill>
        <a:ln>
          <a:solidFill>
            <a:schemeClr val="tx1"/>
          </a:solidFill>
        </a:ln>
      </dgm:spPr>
      <dgm:t>
        <a:bodyPr/>
        <a:lstStyle/>
        <a:p>
          <a:r>
            <a:rPr lang="de-AT" sz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toxins</a:t>
          </a:r>
          <a:endParaRPr lang="de-AT" sz="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4989B0-6247-4E0A-8E04-1E336C510C8F}" type="parTrans" cxnId="{FA134987-97A6-4FB8-8D88-4C22FF5F01B2}">
      <dgm:prSet/>
      <dgm:spPr/>
      <dgm:t>
        <a:bodyPr/>
        <a:lstStyle/>
        <a:p>
          <a:endParaRPr lang="de-A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D2654A-D1B4-4B0A-96DF-D5E9148A3A3C}" type="sibTrans" cxnId="{FA134987-97A6-4FB8-8D88-4C22FF5F01B2}">
      <dgm:prSet/>
      <dgm:spPr/>
      <dgm:t>
        <a:bodyPr/>
        <a:lstStyle/>
        <a:p>
          <a:endParaRPr lang="de-A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D3D9F3A-DAD6-409C-86D1-5A1602A0F169}">
      <dgm:prSet phldrT="[Tex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>
        <a:solidFill>
          <a:srgbClr val="C00000"/>
        </a:solidFill>
        <a:ln>
          <a:noFill/>
        </a:ln>
      </dgm:spPr>
      <dgm:t>
        <a:bodyPr/>
        <a:lstStyle/>
        <a:p>
          <a:r>
            <a:rPr lang="de-AT" sz="105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birth-related</a:t>
          </a:r>
          <a:r>
            <a:rPr lang="de-AT" sz="105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AT" sz="105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factors</a:t>
          </a:r>
          <a:endParaRPr lang="de-AT" sz="105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C53946-D694-48D2-B2DC-FA43ABAA6E78}" type="parTrans" cxnId="{F7A43B7F-5021-4FD5-9021-2E40CFEC0509}">
      <dgm:prSet/>
      <dgm:spPr/>
      <dgm:t>
        <a:bodyPr/>
        <a:lstStyle/>
        <a:p>
          <a:endParaRPr lang="de-A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D95381-58E7-42DA-855A-77DBFB11791E}" type="sibTrans" cxnId="{F7A43B7F-5021-4FD5-9021-2E40CFEC0509}">
      <dgm:prSet/>
      <dgm:spPr/>
      <dgm:t>
        <a:bodyPr/>
        <a:lstStyle/>
        <a:p>
          <a:endParaRPr lang="de-A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BC204E-C7C8-4DC5-9830-26B965BD0B6A}">
      <dgm:prSet phldrT="[Text]" custT="1"/>
      <dgm:spPr/>
      <dgm:t>
        <a:bodyPr/>
        <a:lstStyle/>
        <a:p>
          <a:r>
            <a:rPr lang="de-AT" sz="1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BRAIN</a:t>
          </a:r>
        </a:p>
      </dgm:t>
    </dgm:pt>
    <dgm:pt modelId="{3F9BD7D1-0B9C-42DA-B647-907DB7EA8F88}" type="sibTrans" cxnId="{EE34B0E5-2A44-457D-B04D-040228918D4D}">
      <dgm:prSet/>
      <dgm:spPr/>
      <dgm:t>
        <a:bodyPr/>
        <a:lstStyle/>
        <a:p>
          <a:endParaRPr lang="de-A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D872A1F-03DE-4F64-802F-0BDEFAD06FD9}" type="parTrans" cxnId="{EE34B0E5-2A44-457D-B04D-040228918D4D}">
      <dgm:prSet/>
      <dgm:spPr/>
      <dgm:t>
        <a:bodyPr/>
        <a:lstStyle/>
        <a:p>
          <a:endParaRPr lang="de-AT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6EBC08-0181-4A4B-9BFB-0635EA9005A6}" type="pres">
      <dgm:prSet presAssocID="{86F5581F-C1A2-4B88-B7C6-F28264C53D0F}" presName="Name0" presStyleCnt="0">
        <dgm:presLayoutVars>
          <dgm:chMax val="4"/>
          <dgm:resizeHandles val="exact"/>
        </dgm:presLayoutVars>
      </dgm:prSet>
      <dgm:spPr/>
    </dgm:pt>
    <dgm:pt modelId="{6F94C429-C224-465D-A221-2001D3264026}" type="pres">
      <dgm:prSet presAssocID="{86F5581F-C1A2-4B88-B7C6-F28264C53D0F}" presName="ellipse" presStyleLbl="trBgShp" presStyleIdx="0" presStyleCnt="1" custLinFactNeighborY="-22344"/>
      <dgm:spPr>
        <a:solidFill>
          <a:schemeClr val="bg1">
            <a:alpha val="40000"/>
          </a:schemeClr>
        </a:solidFill>
        <a:ln>
          <a:solidFill>
            <a:schemeClr val="tx1"/>
          </a:solidFill>
        </a:ln>
      </dgm:spPr>
    </dgm:pt>
    <dgm:pt modelId="{47001583-4BF1-48A4-8E5E-835DD805D2EF}" type="pres">
      <dgm:prSet presAssocID="{86F5581F-C1A2-4B88-B7C6-F28264C53D0F}" presName="arrow1" presStyleLbl="fgShp" presStyleIdx="0" presStyleCnt="1" custLinFactNeighborX="-1820" custLinFactNeighborY="-50240"/>
      <dgm:spPr>
        <a:solidFill>
          <a:schemeClr val="accent3"/>
        </a:solidFill>
      </dgm:spPr>
    </dgm:pt>
    <dgm:pt modelId="{C8DDD6A8-FBF2-4FC1-ADF2-BF8D3F3F71B9}" type="pres">
      <dgm:prSet presAssocID="{86F5581F-C1A2-4B88-B7C6-F28264C53D0F}" presName="rectangle" presStyleLbl="revTx" presStyleIdx="0" presStyleCnt="1" custScaleY="97492" custLinFactNeighborX="-381" custLinFactNeighborY="-2308">
        <dgm:presLayoutVars>
          <dgm:bulletEnabled val="1"/>
        </dgm:presLayoutVars>
      </dgm:prSet>
      <dgm:spPr/>
    </dgm:pt>
    <dgm:pt modelId="{ECB31239-8D2F-47BF-A58D-9368EC5A25C6}" type="pres">
      <dgm:prSet presAssocID="{48CAFF60-12FA-45DE-A851-9280788C8DF5}" presName="item1" presStyleLbl="node1" presStyleIdx="0" presStyleCnt="3" custLinFactNeighborX="-19385" custLinFactNeighborY="-5405">
        <dgm:presLayoutVars>
          <dgm:bulletEnabled val="1"/>
        </dgm:presLayoutVars>
      </dgm:prSet>
      <dgm:spPr/>
    </dgm:pt>
    <dgm:pt modelId="{9A0C097C-F270-42B8-81AB-06325660C203}" type="pres">
      <dgm:prSet presAssocID="{FD3D9F3A-DAD6-409C-86D1-5A1602A0F169}" presName="item2" presStyleLbl="node1" presStyleIdx="1" presStyleCnt="3" custLinFactNeighborX="-8089" custLinFactNeighborY="-61679">
        <dgm:presLayoutVars>
          <dgm:bulletEnabled val="1"/>
        </dgm:presLayoutVars>
      </dgm:prSet>
      <dgm:spPr/>
    </dgm:pt>
    <dgm:pt modelId="{4D85F75E-E972-49AD-9977-83B055FD511C}" type="pres">
      <dgm:prSet presAssocID="{2FBC204E-C7C8-4DC5-9830-26B965BD0B6A}" presName="item3" presStyleLbl="node1" presStyleIdx="2" presStyleCnt="3" custLinFactNeighborX="438" custLinFactNeighborY="-3273">
        <dgm:presLayoutVars>
          <dgm:bulletEnabled val="1"/>
        </dgm:presLayoutVars>
      </dgm:prSet>
      <dgm:spPr/>
    </dgm:pt>
    <dgm:pt modelId="{EB6512FF-3434-42F4-A55D-5C61F09374C7}" type="pres">
      <dgm:prSet presAssocID="{86F5581F-C1A2-4B88-B7C6-F28264C53D0F}" presName="funnel" presStyleLbl="trAlignAcc1" presStyleIdx="0" presStyleCnt="1" custScaleX="110794" custScaleY="90293" custLinFactNeighborX="578" custLinFactNeighborY="618"/>
      <dgm:spPr/>
    </dgm:pt>
  </dgm:ptLst>
  <dgm:cxnLst>
    <dgm:cxn modelId="{26A2DB18-022C-4060-A25E-558D602D2F6B}" type="presOf" srcId="{48CAFF60-12FA-45DE-A851-9280788C8DF5}" destId="{9A0C097C-F270-42B8-81AB-06325660C203}" srcOrd="0" destOrd="0" presId="urn:microsoft.com/office/officeart/2005/8/layout/funnel1"/>
    <dgm:cxn modelId="{F7A43B7F-5021-4FD5-9021-2E40CFEC0509}" srcId="{86F5581F-C1A2-4B88-B7C6-F28264C53D0F}" destId="{FD3D9F3A-DAD6-409C-86D1-5A1602A0F169}" srcOrd="2" destOrd="0" parTransId="{15C53946-D694-48D2-B2DC-FA43ABAA6E78}" sibTransId="{62D95381-58E7-42DA-855A-77DBFB11791E}"/>
    <dgm:cxn modelId="{FA134987-97A6-4FB8-8D88-4C22FF5F01B2}" srcId="{86F5581F-C1A2-4B88-B7C6-F28264C53D0F}" destId="{48CAFF60-12FA-45DE-A851-9280788C8DF5}" srcOrd="1" destOrd="0" parTransId="{924989B0-6247-4E0A-8E04-1E336C510C8F}" sibTransId="{87D2654A-D1B4-4B0A-96DF-D5E9148A3A3C}"/>
    <dgm:cxn modelId="{6158D1BD-9DD1-4318-B457-CE30B7B92517}" type="presOf" srcId="{75AF89BB-C32D-49B8-B5C3-352D2F22CD9B}" destId="{4D85F75E-E972-49AD-9977-83B055FD511C}" srcOrd="0" destOrd="0" presId="urn:microsoft.com/office/officeart/2005/8/layout/funnel1"/>
    <dgm:cxn modelId="{A62E95C9-2490-4AE0-9B9C-B5C459EF18D5}" type="presOf" srcId="{FD3D9F3A-DAD6-409C-86D1-5A1602A0F169}" destId="{ECB31239-8D2F-47BF-A58D-9368EC5A25C6}" srcOrd="0" destOrd="0" presId="urn:microsoft.com/office/officeart/2005/8/layout/funnel1"/>
    <dgm:cxn modelId="{DED983D6-EA9F-44DC-BBDA-AED51895BA26}" type="presOf" srcId="{2FBC204E-C7C8-4DC5-9830-26B965BD0B6A}" destId="{C8DDD6A8-FBF2-4FC1-ADF2-BF8D3F3F71B9}" srcOrd="0" destOrd="0" presId="urn:microsoft.com/office/officeart/2005/8/layout/funnel1"/>
    <dgm:cxn modelId="{EE34B0E5-2A44-457D-B04D-040228918D4D}" srcId="{86F5581F-C1A2-4B88-B7C6-F28264C53D0F}" destId="{2FBC204E-C7C8-4DC5-9830-26B965BD0B6A}" srcOrd="3" destOrd="0" parTransId="{CD872A1F-03DE-4F64-802F-0BDEFAD06FD9}" sibTransId="{3F9BD7D1-0B9C-42DA-B647-907DB7EA8F88}"/>
    <dgm:cxn modelId="{D7ABD4E9-F734-461B-BE2C-17F8F1C5134C}" type="presOf" srcId="{86F5581F-C1A2-4B88-B7C6-F28264C53D0F}" destId="{B06EBC08-0181-4A4B-9BFB-0635EA9005A6}" srcOrd="0" destOrd="0" presId="urn:microsoft.com/office/officeart/2005/8/layout/funnel1"/>
    <dgm:cxn modelId="{113D7AF0-AD24-41A2-9E5F-063B5E6E7F31}" srcId="{86F5581F-C1A2-4B88-B7C6-F28264C53D0F}" destId="{75AF89BB-C32D-49B8-B5C3-352D2F22CD9B}" srcOrd="0" destOrd="0" parTransId="{BAF58D86-2E20-4000-A56A-6C42FFBA6247}" sibTransId="{77A29371-274E-4086-B50A-A21B33E12D67}"/>
    <dgm:cxn modelId="{94AE3F59-4713-4A97-B467-221E231F0005}" type="presParOf" srcId="{B06EBC08-0181-4A4B-9BFB-0635EA9005A6}" destId="{6F94C429-C224-465D-A221-2001D3264026}" srcOrd="0" destOrd="0" presId="urn:microsoft.com/office/officeart/2005/8/layout/funnel1"/>
    <dgm:cxn modelId="{C9EA61C0-4D84-4F21-B49F-66D4BA374B11}" type="presParOf" srcId="{B06EBC08-0181-4A4B-9BFB-0635EA9005A6}" destId="{47001583-4BF1-48A4-8E5E-835DD805D2EF}" srcOrd="1" destOrd="0" presId="urn:microsoft.com/office/officeart/2005/8/layout/funnel1"/>
    <dgm:cxn modelId="{C4BAE70B-1631-4BAC-91DE-67C0EE506C8A}" type="presParOf" srcId="{B06EBC08-0181-4A4B-9BFB-0635EA9005A6}" destId="{C8DDD6A8-FBF2-4FC1-ADF2-BF8D3F3F71B9}" srcOrd="2" destOrd="0" presId="urn:microsoft.com/office/officeart/2005/8/layout/funnel1"/>
    <dgm:cxn modelId="{8584ED08-8918-4627-9DCD-E8E21A1CE66D}" type="presParOf" srcId="{B06EBC08-0181-4A4B-9BFB-0635EA9005A6}" destId="{ECB31239-8D2F-47BF-A58D-9368EC5A25C6}" srcOrd="3" destOrd="0" presId="urn:microsoft.com/office/officeart/2005/8/layout/funnel1"/>
    <dgm:cxn modelId="{C3DC1A1E-37E3-44E7-A871-99B90623F6E4}" type="presParOf" srcId="{B06EBC08-0181-4A4B-9BFB-0635EA9005A6}" destId="{9A0C097C-F270-42B8-81AB-06325660C203}" srcOrd="4" destOrd="0" presId="urn:microsoft.com/office/officeart/2005/8/layout/funnel1"/>
    <dgm:cxn modelId="{B1A35868-32AC-48EA-9AA1-C0C1F13217F1}" type="presParOf" srcId="{B06EBC08-0181-4A4B-9BFB-0635EA9005A6}" destId="{4D85F75E-E972-49AD-9977-83B055FD511C}" srcOrd="5" destOrd="0" presId="urn:microsoft.com/office/officeart/2005/8/layout/funnel1"/>
    <dgm:cxn modelId="{3F064537-9DD4-4506-AE78-DE01A20B42F7}" type="presParOf" srcId="{B06EBC08-0181-4A4B-9BFB-0635EA9005A6}" destId="{EB6512FF-3434-42F4-A55D-5C61F09374C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4C429-C224-465D-A221-2001D3264026}">
      <dsp:nvSpPr>
        <dsp:cNvPr id="0" name=""/>
        <dsp:cNvSpPr/>
      </dsp:nvSpPr>
      <dsp:spPr>
        <a:xfrm>
          <a:off x="879696" y="0"/>
          <a:ext cx="2543855" cy="883447"/>
        </a:xfrm>
        <a:prstGeom prst="ellipse">
          <a:avLst/>
        </a:prstGeom>
        <a:solidFill>
          <a:schemeClr val="bg1">
            <a:alpha val="40000"/>
          </a:schemeClr>
        </a:solidFill>
        <a:ln w="63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01583-4BF1-48A4-8E5E-835DD805D2EF}">
      <dsp:nvSpPr>
        <dsp:cNvPr id="0" name=""/>
        <dsp:cNvSpPr/>
      </dsp:nvSpPr>
      <dsp:spPr>
        <a:xfrm>
          <a:off x="1900097" y="2083037"/>
          <a:ext cx="492995" cy="315516"/>
        </a:xfrm>
        <a:prstGeom prst="downArrow">
          <a:avLst/>
        </a:prstGeom>
        <a:solidFill>
          <a:schemeClr val="accent3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DD6A8-FBF2-4FC1-ADF2-BF8D3F3F71B9}">
      <dsp:nvSpPr>
        <dsp:cNvPr id="0" name=""/>
        <dsp:cNvSpPr/>
      </dsp:nvSpPr>
      <dsp:spPr>
        <a:xfrm>
          <a:off x="963363" y="2487731"/>
          <a:ext cx="2366376" cy="57675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800" b="1" kern="1200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BRAIN</a:t>
          </a:r>
        </a:p>
      </dsp:txBody>
      <dsp:txXfrm>
        <a:off x="963363" y="2487731"/>
        <a:ext cx="2366376" cy="576757"/>
      </dsp:txXfrm>
    </dsp:sp>
    <dsp:sp modelId="{ECB31239-8D2F-47BF-A58D-9368EC5A25C6}">
      <dsp:nvSpPr>
        <dsp:cNvPr id="0" name=""/>
        <dsp:cNvSpPr/>
      </dsp:nvSpPr>
      <dsp:spPr>
        <a:xfrm>
          <a:off x="1632534" y="982004"/>
          <a:ext cx="887391" cy="887391"/>
        </a:xfrm>
        <a:prstGeom prst="ellipse">
          <a:avLst/>
        </a:prstGeom>
        <a:solidFill>
          <a:srgbClr val="C00000"/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05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birth-related</a:t>
          </a:r>
          <a:r>
            <a:rPr lang="de-AT" sz="105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de-AT" sz="105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factors</a:t>
          </a:r>
          <a:endParaRPr lang="de-AT" sz="105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62489" y="1111959"/>
        <a:ext cx="627481" cy="627481"/>
      </dsp:txXfrm>
    </dsp:sp>
    <dsp:sp modelId="{9A0C097C-F270-42B8-81AB-06325660C203}">
      <dsp:nvSpPr>
        <dsp:cNvPr id="0" name=""/>
        <dsp:cNvSpPr/>
      </dsp:nvSpPr>
      <dsp:spPr>
        <a:xfrm>
          <a:off x="1097796" y="0"/>
          <a:ext cx="887391" cy="887391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toxins</a:t>
          </a:r>
          <a:endParaRPr lang="de-AT" sz="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27751" y="129955"/>
        <a:ext cx="627481" cy="627481"/>
      </dsp:txXfrm>
    </dsp:sp>
    <dsp:sp modelId="{4D85F75E-E972-49AD-9977-83B055FD511C}">
      <dsp:nvSpPr>
        <dsp:cNvPr id="0" name=""/>
        <dsp:cNvSpPr/>
      </dsp:nvSpPr>
      <dsp:spPr>
        <a:xfrm>
          <a:off x="2080575" y="120631"/>
          <a:ext cx="887391" cy="887391"/>
        </a:xfrm>
        <a:prstGeom prst="ellipse">
          <a:avLst/>
        </a:prstGeom>
        <a:solidFill>
          <a:schemeClr val="accent5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11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genetics</a:t>
          </a:r>
          <a:endParaRPr lang="de-AT" sz="11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10530" y="250586"/>
        <a:ext cx="627481" cy="627481"/>
      </dsp:txXfrm>
    </dsp:sp>
    <dsp:sp modelId="{EB6512FF-3434-42F4-A55D-5C61F09374C7}">
      <dsp:nvSpPr>
        <dsp:cNvPr id="0" name=""/>
        <dsp:cNvSpPr/>
      </dsp:nvSpPr>
      <dsp:spPr>
        <a:xfrm>
          <a:off x="642139" y="90676"/>
          <a:ext cx="3058770" cy="1994227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0.0858</cdr:x>
      <cdr:y>0.33583</cdr:y>
    </cdr:from>
    <cdr:to>
      <cdr:x>0.96728</cdr:x>
      <cdr:y>0.33583</cdr:y>
    </cdr:to>
    <cdr:cxnSp macro="">
      <cdr:nvCxnSpPr>
        <cdr:cNvPr id="5" name="Gerader Verbinder 4">
          <a:extLst xmlns:a="http://schemas.openxmlformats.org/drawingml/2006/main">
            <a:ext uri="{FF2B5EF4-FFF2-40B4-BE49-F238E27FC236}">
              <a16:creationId xmlns:a16="http://schemas.microsoft.com/office/drawing/2014/main" id="{12415AD1-531A-C2FC-01E1-E5833D63D9E2}"/>
            </a:ext>
          </a:extLst>
        </cdr:cNvPr>
        <cdr:cNvCxnSpPr/>
      </cdr:nvCxnSpPr>
      <cdr:spPr>
        <a:xfrm xmlns:a="http://schemas.openxmlformats.org/drawingml/2006/main">
          <a:off x="441324" y="1708149"/>
          <a:ext cx="4533900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0.08333</cdr:x>
      <cdr:y>0.72472</cdr:y>
    </cdr:from>
    <cdr:to>
      <cdr:x>0.96481</cdr:x>
      <cdr:y>0.72472</cdr:y>
    </cdr:to>
    <cdr:cxnSp macro="">
      <cdr:nvCxnSpPr>
        <cdr:cNvPr id="3" name="Gerader Verbinder 2">
          <a:extLst xmlns:a="http://schemas.openxmlformats.org/drawingml/2006/main">
            <a:ext uri="{FF2B5EF4-FFF2-40B4-BE49-F238E27FC236}">
              <a16:creationId xmlns:a16="http://schemas.microsoft.com/office/drawing/2014/main" id="{B85C8E00-61CB-5F7C-9FBB-2555C6BAEBF0}"/>
            </a:ext>
          </a:extLst>
        </cdr:cNvPr>
        <cdr:cNvCxnSpPr/>
      </cdr:nvCxnSpPr>
      <cdr:spPr>
        <a:xfrm xmlns:a="http://schemas.openxmlformats.org/drawingml/2006/main">
          <a:off x="428624" y="3686174"/>
          <a:ext cx="4533900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0.0858</cdr:x>
      <cdr:y>0.53059</cdr:y>
    </cdr:from>
    <cdr:to>
      <cdr:x>0.96728</cdr:x>
      <cdr:y>0.53059</cdr:y>
    </cdr:to>
    <cdr:cxnSp macro="">
      <cdr:nvCxnSpPr>
        <cdr:cNvPr id="4" name="Gerader Verbinder 3">
          <a:extLst xmlns:a="http://schemas.openxmlformats.org/drawingml/2006/main">
            <a:ext uri="{FF2B5EF4-FFF2-40B4-BE49-F238E27FC236}">
              <a16:creationId xmlns:a16="http://schemas.microsoft.com/office/drawing/2014/main" id="{AE30C44C-419D-EA6C-4966-84813B8BF000}"/>
            </a:ext>
          </a:extLst>
        </cdr:cNvPr>
        <cdr:cNvCxnSpPr/>
      </cdr:nvCxnSpPr>
      <cdr:spPr>
        <a:xfrm xmlns:a="http://schemas.openxmlformats.org/drawingml/2006/main">
          <a:off x="441324" y="2698749"/>
          <a:ext cx="4533900" cy="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0.28518</cdr:x>
      <cdr:y>0.72472</cdr:y>
    </cdr:from>
    <cdr:to>
      <cdr:x>0.28518</cdr:x>
      <cdr:y>0.9229</cdr:y>
    </cdr:to>
    <cdr:cxnSp macro="">
      <cdr:nvCxnSpPr>
        <cdr:cNvPr id="6" name="Gerader Verbinder 5">
          <a:extLst xmlns:a="http://schemas.openxmlformats.org/drawingml/2006/main">
            <a:ext uri="{FF2B5EF4-FFF2-40B4-BE49-F238E27FC236}">
              <a16:creationId xmlns:a16="http://schemas.microsoft.com/office/drawing/2014/main" id="{BCB58EF6-68F3-91BA-C24E-46E9FFF1D246}"/>
            </a:ext>
          </a:extLst>
        </cdr:cNvPr>
        <cdr:cNvCxnSpPr/>
      </cdr:nvCxnSpPr>
      <cdr:spPr>
        <a:xfrm xmlns:a="http://schemas.openxmlformats.org/drawingml/2006/main">
          <a:off x="1466849" y="3686174"/>
          <a:ext cx="0" cy="100800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0.57839</cdr:x>
      <cdr:y>0.53246</cdr:y>
    </cdr:from>
    <cdr:to>
      <cdr:x>0.57839</cdr:x>
      <cdr:y>0.92174</cdr:y>
    </cdr:to>
    <cdr:cxnSp macro="">
      <cdr:nvCxnSpPr>
        <cdr:cNvPr id="9" name="Gerader Verbinder 8">
          <a:extLst xmlns:a="http://schemas.openxmlformats.org/drawingml/2006/main">
            <a:ext uri="{FF2B5EF4-FFF2-40B4-BE49-F238E27FC236}">
              <a16:creationId xmlns:a16="http://schemas.microsoft.com/office/drawing/2014/main" id="{A0645749-8CFE-3800-030E-6C715A25E2A8}"/>
            </a:ext>
          </a:extLst>
        </cdr:cNvPr>
        <cdr:cNvCxnSpPr/>
      </cdr:nvCxnSpPr>
      <cdr:spPr>
        <a:xfrm xmlns:a="http://schemas.openxmlformats.org/drawingml/2006/main">
          <a:off x="2974974" y="2708274"/>
          <a:ext cx="0" cy="1980000"/>
        </a:xfrm>
        <a:prstGeom xmlns:a="http://schemas.openxmlformats.org/drawingml/2006/main" prst="line">
          <a:avLst/>
        </a:prstGeom>
        <a:ln xmlns:a="http://schemas.openxmlformats.org/drawingml/2006/main" w="15875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53364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4554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346010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4787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7642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00604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3001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8270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4006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7037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238624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48F05-5A6E-4E57-B098-512155294460}" type="datetimeFigureOut">
              <a:rPr lang="de-AT" smtClean="0"/>
              <a:t>22.09.2023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B00EB-12F0-45D8-8E1B-E7DB359DD290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7829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ntiersin.org/research-topics/58266/emerging-evidence-of-cell-based-therapies-for-non-malignant-and-non-genetic-diseases?utm_source=F-RTM&amp;utm_medium=TED1&amp;utm_campaign=PRD_TED1_T1_RT-TITL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bddd/autism/data.html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hyperlink" Target="https://www.cdc.gov/ncbddd/autism/addm-community-report/documents/ADDM-Community-Autism-Report-12-2-021_Final-H.pdf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ubstrate_(biochemistry)" TargetMode="External"/><Relationship Id="rId13" Type="http://schemas.openxmlformats.org/officeDocument/2006/relationships/hyperlink" Target="https://en.wikipedia.org/wiki/Vitamin_D" TargetMode="External"/><Relationship Id="rId18" Type="http://schemas.openxmlformats.org/officeDocument/2006/relationships/hyperlink" Target="https://en.wikipedia.org/wiki/Cytochrome_P450#cite_note-P450table-20" TargetMode="External"/><Relationship Id="rId3" Type="http://schemas.openxmlformats.org/officeDocument/2006/relationships/hyperlink" Target="https://en.wikipedia.org/wiki/Mitochondria" TargetMode="External"/><Relationship Id="rId7" Type="http://schemas.openxmlformats.org/officeDocument/2006/relationships/hyperlink" Target="https://en.wikipedia.org/wiki/Aromatase" TargetMode="External"/><Relationship Id="rId12" Type="http://schemas.openxmlformats.org/officeDocument/2006/relationships/hyperlink" Target="https://en.wikipedia.org/wiki/Cholesterol" TargetMode="External"/><Relationship Id="rId17" Type="http://schemas.openxmlformats.org/officeDocument/2006/relationships/hyperlink" Target="https://en.wikipedia.org/wiki/Human_Genome_Project" TargetMode="External"/><Relationship Id="rId2" Type="http://schemas.openxmlformats.org/officeDocument/2006/relationships/hyperlink" Target="https://en.wikipedia.org/wiki/Cytochrome_P450#cite_note-pmid21744854-19" TargetMode="External"/><Relationship Id="rId16" Type="http://schemas.openxmlformats.org/officeDocument/2006/relationships/hyperlink" Target="https://en.wikipedia.org/wiki/Liv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Exogenous" TargetMode="External"/><Relationship Id="rId11" Type="http://schemas.openxmlformats.org/officeDocument/2006/relationships/hyperlink" Target="https://en.wikipedia.org/wiki/Testosterone" TargetMode="External"/><Relationship Id="rId5" Type="http://schemas.openxmlformats.org/officeDocument/2006/relationships/hyperlink" Target="https://en.wikipedia.org/wiki/Endogenous" TargetMode="External"/><Relationship Id="rId15" Type="http://schemas.openxmlformats.org/officeDocument/2006/relationships/hyperlink" Target="https://en.wikipedia.org/wiki/Bilirubin" TargetMode="External"/><Relationship Id="rId10" Type="http://schemas.openxmlformats.org/officeDocument/2006/relationships/hyperlink" Target="https://en.wikipedia.org/wiki/Estrogen" TargetMode="External"/><Relationship Id="rId4" Type="http://schemas.openxmlformats.org/officeDocument/2006/relationships/hyperlink" Target="https://en.wikipedia.org/wiki/Endoplasmic_reticulum" TargetMode="External"/><Relationship Id="rId9" Type="http://schemas.openxmlformats.org/officeDocument/2006/relationships/hyperlink" Target="https://en.wikipedia.org/wiki/Hormone" TargetMode="External"/><Relationship Id="rId14" Type="http://schemas.openxmlformats.org/officeDocument/2006/relationships/hyperlink" Target="https://en.wikipedia.org/wiki/Drug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22" name="Freeform: Shape 14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16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3B1501D1-D6C1-5D7A-32A2-201E203EB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0510" y="1764407"/>
            <a:ext cx="10090673" cy="231031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tx2"/>
                </a:solidFill>
              </a:rPr>
              <a:t>Autologous Bone Marrow Derived Intrathecal Stem Cell</a:t>
            </a:r>
            <a:br>
              <a:rPr lang="en-US" sz="5400" b="1" dirty="0">
                <a:solidFill>
                  <a:schemeClr val="tx2"/>
                </a:solidFill>
              </a:rPr>
            </a:br>
            <a:r>
              <a:rPr lang="en-US" sz="5400" b="1" dirty="0">
                <a:solidFill>
                  <a:schemeClr val="tx2"/>
                </a:solidFill>
              </a:rPr>
              <a:t>Transplant for 250 Autistic Children</a:t>
            </a:r>
            <a:endParaRPr lang="de-AT" sz="5400" b="1" dirty="0">
              <a:solidFill>
                <a:schemeClr val="tx2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0CC1E06-D2EB-6C4C-B53B-255866E54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5729" y="4165152"/>
            <a:ext cx="5760846" cy="682079"/>
          </a:xfrm>
        </p:spPr>
        <p:txBody>
          <a:bodyPr>
            <a:normAutofit fontScale="70000" lnSpcReduction="20000"/>
          </a:bodyPr>
          <a:lstStyle/>
          <a:p>
            <a:endParaRPr lang="de-AT" dirty="0">
              <a:solidFill>
                <a:schemeClr val="tx2"/>
              </a:solidFill>
            </a:endParaRPr>
          </a:p>
          <a:p>
            <a:r>
              <a:rPr lang="de-AT" sz="3400" dirty="0">
                <a:solidFill>
                  <a:schemeClr val="tx2"/>
                </a:solidFill>
              </a:rPr>
              <a:t>Univ.Doz.Dr.med. Georg S. Kobinia </a:t>
            </a:r>
          </a:p>
        </p:txBody>
      </p:sp>
    </p:spTree>
    <p:extLst>
      <p:ext uri="{BB962C8B-B14F-4D97-AF65-F5344CB8AC3E}">
        <p14:creationId xmlns:p14="http://schemas.microsoft.com/office/powerpoint/2010/main" val="1217096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de-DE" sz="2800" b="1" dirty="0">
                <a:latin typeface="Arial" panose="020B0604020202020204" pitchFamily="34" charset="0"/>
                <a:ea typeface="Times New Roman" panose="02020603050405020304" pitchFamily="18" charset="0"/>
              </a:rPr>
              <a:t>SUMMARY</a:t>
            </a:r>
            <a:endParaRPr lang="de-AT" sz="2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444752"/>
            <a:ext cx="11067288" cy="4732211"/>
          </a:xfrm>
          <a:solidFill>
            <a:srgbClr val="00E3DE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2400" b="1" dirty="0"/>
              <a:t>SAFETY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400" dirty="0"/>
              <a:t> NO </a:t>
            </a:r>
            <a:r>
              <a:rPr lang="de-AT" sz="2400" dirty="0" err="1"/>
              <a:t>serious</a:t>
            </a:r>
            <a:r>
              <a:rPr lang="de-AT" sz="2400" dirty="0"/>
              <a:t> AE</a:t>
            </a:r>
          </a:p>
          <a:p>
            <a:pPr marL="0" indent="0">
              <a:buNone/>
            </a:pPr>
            <a:endParaRPr lang="de-AT" sz="1000" dirty="0"/>
          </a:p>
          <a:p>
            <a:pPr marL="0" indent="0">
              <a:buNone/>
            </a:pPr>
            <a:r>
              <a:rPr lang="de-AT" sz="2400" b="1" dirty="0"/>
              <a:t>EFFEKTIVITY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AT" sz="2400" dirty="0"/>
              <a:t> </a:t>
            </a:r>
            <a:r>
              <a:rPr lang="de-AT" sz="2400" dirty="0" err="1"/>
              <a:t>Significant</a:t>
            </a:r>
            <a:r>
              <a:rPr lang="de-AT" sz="2400" dirty="0"/>
              <a:t> </a:t>
            </a:r>
            <a:r>
              <a:rPr lang="de-AT" sz="2400" dirty="0" err="1"/>
              <a:t>improvements</a:t>
            </a:r>
            <a:r>
              <a:rPr lang="de-AT" sz="2400" dirty="0"/>
              <a:t> </a:t>
            </a:r>
            <a:r>
              <a:rPr lang="de-AT" sz="2400" dirty="0" err="1"/>
              <a:t>regarding</a:t>
            </a:r>
            <a:r>
              <a:rPr lang="de-AT" sz="2400" dirty="0"/>
              <a:t> ATEC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de-AT" sz="2000" dirty="0"/>
              <a:t>Ø 20 ATEC </a:t>
            </a:r>
            <a:r>
              <a:rPr lang="de-AT" sz="2000" dirty="0" err="1"/>
              <a:t>point</a:t>
            </a:r>
            <a:r>
              <a:rPr lang="de-AT" sz="2000" dirty="0"/>
              <a:t> </a:t>
            </a:r>
            <a:r>
              <a:rPr lang="de-AT" sz="2000" dirty="0" err="1"/>
              <a:t>improvement</a:t>
            </a:r>
            <a:endParaRPr lang="de-AT" sz="20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de-DE" sz="2000" dirty="0"/>
              <a:t>5.3%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patients</a:t>
            </a:r>
            <a:r>
              <a:rPr lang="de-DE" sz="2000" dirty="0"/>
              <a:t> </a:t>
            </a:r>
            <a:r>
              <a:rPr lang="de-DE" sz="2000" dirty="0" err="1"/>
              <a:t>drop</a:t>
            </a:r>
            <a:r>
              <a:rPr lang="de-DE" sz="2000" dirty="0"/>
              <a:t> out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being</a:t>
            </a:r>
            <a:r>
              <a:rPr lang="de-DE" sz="2000" dirty="0"/>
              <a:t> </a:t>
            </a:r>
            <a:r>
              <a:rPr lang="de-DE" sz="2000" dirty="0" err="1"/>
              <a:t>categorized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ASD</a:t>
            </a:r>
          </a:p>
          <a:p>
            <a:pPr marL="0" indent="0">
              <a:buNone/>
            </a:pPr>
            <a:endParaRPr lang="en-US" sz="1100" dirty="0"/>
          </a:p>
          <a:p>
            <a:pPr marL="0" indent="0">
              <a:buNone/>
            </a:pPr>
            <a:r>
              <a:rPr lang="en-US" sz="2400" b="1" dirty="0"/>
              <a:t>COSTS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</a:t>
            </a:r>
            <a:r>
              <a:rPr lang="en-US" sz="2400" dirty="0"/>
              <a:t>much lower than behavioral therapy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/>
              <a:t> no ongoing/lifetime therapy necessary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lvl="1"/>
            <a:endParaRPr lang="en-US" sz="2000" dirty="0"/>
          </a:p>
          <a:p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30932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99165F-BE95-6788-D84A-A437C51D3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72" b="60365"/>
          <a:stretch/>
        </p:blipFill>
        <p:spPr>
          <a:xfrm>
            <a:off x="120254" y="205757"/>
            <a:ext cx="10539516" cy="192306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38901D-9902-3D23-8991-F0B078DC3B69}"/>
              </a:ext>
            </a:extLst>
          </p:cNvPr>
          <p:cNvSpPr txBox="1"/>
          <p:nvPr/>
        </p:nvSpPr>
        <p:spPr>
          <a:xfrm>
            <a:off x="665595" y="6005912"/>
            <a:ext cx="10860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linkClick r:id="rId3"/>
              </a:rPr>
              <a:t>https://www.frontiersin.org/research-topics/58266/emerging-evidence-of-cell-based-therapies-for-non-malignant-and-non-genetic-diseases?utm_source=F-RTM&amp;utm_medium=TED1&amp;utm_campaign=PRD_TED1_T1_RT-TITLE</a:t>
            </a:r>
            <a:r>
              <a:rPr lang="de-AT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148D76-E882-036E-BD35-331BE9B8A8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0" t="15809" r="41164" b="3000"/>
          <a:stretch/>
        </p:blipFill>
        <p:spPr>
          <a:xfrm>
            <a:off x="6655325" y="205757"/>
            <a:ext cx="5536676" cy="5291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93B040-DBF8-7F36-9F7A-3E7AA753C6F6}"/>
              </a:ext>
            </a:extLst>
          </p:cNvPr>
          <p:cNvSpPr txBox="1"/>
          <p:nvPr/>
        </p:nvSpPr>
        <p:spPr>
          <a:xfrm>
            <a:off x="914400" y="2845145"/>
            <a:ext cx="4267199" cy="18158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de-DE" sz="2800" dirty="0"/>
          </a:p>
          <a:p>
            <a:pPr algn="ctr"/>
            <a:r>
              <a:rPr lang="de-DE" sz="2800" i="1" dirty="0" err="1"/>
              <a:t>Please</a:t>
            </a:r>
            <a:r>
              <a:rPr lang="de-DE" sz="2800" i="1" dirty="0"/>
              <a:t> </a:t>
            </a:r>
            <a:r>
              <a:rPr lang="de-DE" sz="2800" i="1" dirty="0" err="1"/>
              <a:t>contribute</a:t>
            </a:r>
            <a:r>
              <a:rPr lang="de-DE" sz="2800" i="1" dirty="0"/>
              <a:t> </a:t>
            </a:r>
            <a:r>
              <a:rPr lang="de-DE" sz="2800" i="1" dirty="0" err="1"/>
              <a:t>to</a:t>
            </a:r>
            <a:r>
              <a:rPr lang="de-DE" sz="2800" i="1" dirty="0"/>
              <a:t> </a:t>
            </a:r>
            <a:r>
              <a:rPr lang="de-DE" sz="2800" i="1" dirty="0" err="1"/>
              <a:t>our</a:t>
            </a:r>
            <a:r>
              <a:rPr lang="de-DE" sz="2800" i="1" dirty="0"/>
              <a:t> </a:t>
            </a:r>
            <a:r>
              <a:rPr lang="de-DE" sz="2800" i="1" dirty="0" err="1"/>
              <a:t>research</a:t>
            </a:r>
            <a:r>
              <a:rPr lang="de-DE" sz="2800" i="1" dirty="0"/>
              <a:t> </a:t>
            </a:r>
            <a:r>
              <a:rPr lang="de-DE" sz="2800" i="1" dirty="0" err="1"/>
              <a:t>topic</a:t>
            </a:r>
            <a:r>
              <a:rPr lang="de-DE" sz="2800" i="1" dirty="0"/>
              <a:t>!</a:t>
            </a:r>
          </a:p>
          <a:p>
            <a:pPr algn="ctr"/>
            <a:endParaRPr lang="de-AT" sz="2800" dirty="0"/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B6F95DFC-E1EE-67B5-67AF-90E116DE50C6}"/>
              </a:ext>
            </a:extLst>
          </p:cNvPr>
          <p:cNvSpPr/>
          <p:nvPr/>
        </p:nvSpPr>
        <p:spPr>
          <a:xfrm>
            <a:off x="120253" y="826168"/>
            <a:ext cx="6641493" cy="1371599"/>
          </a:xfrm>
          <a:prstGeom prst="donut">
            <a:avLst>
              <a:gd name="adj" fmla="val 6536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99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E181D-8B4F-CD70-450D-8A4A9AF80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Ongoing</a:t>
            </a:r>
            <a:r>
              <a:rPr lang="de-DE" dirty="0"/>
              <a:t> </a:t>
            </a:r>
            <a:r>
              <a:rPr lang="de-DE" dirty="0" err="1"/>
              <a:t>research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8FF8A-0FCD-6FA8-3419-4D250A00A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u="sng" dirty="0"/>
              <a:t>in CSF</a:t>
            </a:r>
          </a:p>
          <a:p>
            <a:r>
              <a:rPr lang="de-DE" dirty="0" err="1"/>
              <a:t>proteomic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			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 err="1">
                <a:sym typeface="Wingdings" panose="05000000000000000000" pitchFamily="2" charset="2"/>
              </a:rPr>
              <a:t>detoxification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problems</a:t>
            </a:r>
            <a:endParaRPr lang="de-DE" dirty="0"/>
          </a:p>
          <a:p>
            <a:r>
              <a:rPr lang="de-DE" dirty="0" err="1"/>
              <a:t>metalomic</a:t>
            </a:r>
            <a:r>
              <a:rPr lang="de-DE" dirty="0"/>
              <a:t> </a:t>
            </a:r>
            <a:r>
              <a:rPr lang="de-DE" dirty="0" err="1"/>
              <a:t>analysis</a:t>
            </a:r>
            <a:r>
              <a:rPr lang="de-DE" dirty="0"/>
              <a:t>		</a:t>
            </a:r>
            <a:r>
              <a:rPr lang="de-DE" dirty="0">
                <a:sym typeface="Wingdings" panose="05000000000000000000" pitchFamily="2" charset="2"/>
              </a:rPr>
              <a:t>high </a:t>
            </a:r>
            <a:r>
              <a:rPr lang="de-DE" dirty="0" err="1">
                <a:sym typeface="Wingdings" panose="05000000000000000000" pitchFamily="2" charset="2"/>
              </a:rPr>
              <a:t>toxic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metals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r>
              <a:rPr lang="de-AT" u="sng" dirty="0"/>
              <a:t>in </a:t>
            </a:r>
            <a:r>
              <a:rPr lang="de-AT" u="sng" dirty="0" err="1"/>
              <a:t>urine</a:t>
            </a:r>
            <a:r>
              <a:rPr lang="de-AT" u="sng" dirty="0"/>
              <a:t> </a:t>
            </a:r>
          </a:p>
          <a:p>
            <a:r>
              <a:rPr lang="de-AT" dirty="0" err="1"/>
              <a:t>glyphosate</a:t>
            </a:r>
            <a:r>
              <a:rPr lang="de-AT" dirty="0"/>
              <a:t>				</a:t>
            </a:r>
            <a:r>
              <a:rPr lang="de-AT" dirty="0">
                <a:sym typeface="Wingdings" panose="05000000000000000000" pitchFamily="2" charset="2"/>
              </a:rPr>
              <a:t>high </a:t>
            </a:r>
            <a:r>
              <a:rPr lang="de-AT" dirty="0" err="1">
                <a:sym typeface="Wingdings" panose="05000000000000000000" pitchFamily="2" charset="2"/>
              </a:rPr>
              <a:t>levels</a:t>
            </a:r>
            <a:endParaRPr lang="de-AT" dirty="0"/>
          </a:p>
          <a:p>
            <a:endParaRPr lang="de-AT" dirty="0"/>
          </a:p>
          <a:p>
            <a:pPr marL="0" indent="0">
              <a:buNone/>
            </a:pPr>
            <a:r>
              <a:rPr lang="de-AT" u="sng" dirty="0"/>
              <a:t>in </a:t>
            </a:r>
            <a:r>
              <a:rPr lang="de-AT" u="sng" dirty="0" err="1"/>
              <a:t>blood</a:t>
            </a:r>
            <a:endParaRPr lang="de-AT" u="sng" dirty="0"/>
          </a:p>
          <a:p>
            <a:pPr>
              <a:lnSpc>
                <a:spcPct val="100000"/>
              </a:lnSpc>
            </a:pPr>
            <a:r>
              <a:rPr lang="de-AT" dirty="0" err="1"/>
              <a:t>biological</a:t>
            </a:r>
            <a:r>
              <a:rPr lang="de-AT" dirty="0"/>
              <a:t> </a:t>
            </a:r>
            <a:r>
              <a:rPr lang="de-AT" dirty="0" err="1"/>
              <a:t>health</a:t>
            </a:r>
            <a:r>
              <a:rPr lang="de-AT" dirty="0"/>
              <a:t> </a:t>
            </a:r>
            <a:r>
              <a:rPr lang="de-AT" dirty="0" err="1"/>
              <a:t>index</a:t>
            </a:r>
            <a:r>
              <a:rPr lang="de-AT" dirty="0"/>
              <a:t> (BHI)	</a:t>
            </a:r>
            <a:r>
              <a:rPr lang="de-AT" dirty="0">
                <a:sym typeface="Wingdings" panose="05000000000000000000" pitchFamily="2" charset="2"/>
              </a:rPr>
              <a:t>mitochondrial </a:t>
            </a:r>
            <a:r>
              <a:rPr lang="de-AT" dirty="0" err="1">
                <a:sym typeface="Wingdings" panose="05000000000000000000" pitchFamily="2" charset="2"/>
              </a:rPr>
              <a:t>dysfunction</a:t>
            </a:r>
            <a:endParaRPr lang="de-A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9FDE40-89BF-7350-C1C0-828EC52B2C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58" t="20191" r="17878" b="10668"/>
          <a:stretch/>
        </p:blipFill>
        <p:spPr>
          <a:xfrm>
            <a:off x="9385255" y="2633368"/>
            <a:ext cx="2705511" cy="24698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A55B19-0791-CC8A-D3E6-C47FF6FF5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259" y="64744"/>
            <a:ext cx="2850507" cy="243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04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32E8-A1ED-6ADC-522E-6061ABC1B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findings</a:t>
            </a:r>
            <a:r>
              <a:rPr lang="de-DE" dirty="0"/>
              <a:t>:</a:t>
            </a:r>
            <a:br>
              <a:rPr lang="de-DE" dirty="0"/>
            </a:br>
            <a:r>
              <a:rPr lang="de-DE" b="1" dirty="0" err="1"/>
              <a:t>Proteomic</a:t>
            </a:r>
            <a:r>
              <a:rPr lang="de-DE" b="1" dirty="0"/>
              <a:t> </a:t>
            </a:r>
            <a:r>
              <a:rPr lang="de-DE" b="1" dirty="0" err="1"/>
              <a:t>analysis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CSF</a:t>
            </a:r>
            <a:endParaRPr lang="de-A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7987D-427D-C53B-60CB-A61113A3BF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sz="2400" dirty="0"/>
          </a:p>
          <a:p>
            <a:r>
              <a:rPr lang="de-DE" sz="2400" dirty="0"/>
              <a:t>TXN (</a:t>
            </a:r>
            <a:r>
              <a:rPr lang="de-DE" sz="2400" dirty="0" err="1"/>
              <a:t>thioredoxin</a:t>
            </a:r>
            <a:r>
              <a:rPr lang="de-DE" sz="2400" dirty="0"/>
              <a:t>)</a:t>
            </a:r>
          </a:p>
          <a:p>
            <a:pPr marL="0" indent="0">
              <a:buNone/>
            </a:pPr>
            <a:r>
              <a:rPr lang="de-DE" sz="2400" dirty="0"/>
              <a:t>was </a:t>
            </a:r>
            <a:r>
              <a:rPr lang="de-DE" sz="2400" dirty="0" err="1"/>
              <a:t>significantly</a:t>
            </a:r>
            <a:r>
              <a:rPr lang="de-DE" sz="2400" dirty="0"/>
              <a:t> </a:t>
            </a:r>
            <a:r>
              <a:rPr lang="de-DE" sz="2400" dirty="0" err="1"/>
              <a:t>downregulated</a:t>
            </a:r>
            <a:r>
              <a:rPr lang="de-DE" sz="2400" dirty="0"/>
              <a:t> after SCT</a:t>
            </a:r>
          </a:p>
          <a:p>
            <a:pPr marL="0" indent="0" algn="just">
              <a:buNone/>
            </a:pPr>
            <a:endParaRPr lang="de-DE" sz="2400" dirty="0"/>
          </a:p>
          <a:p>
            <a:pPr marL="0" indent="0">
              <a:buNone/>
            </a:pPr>
            <a:endParaRPr lang="de-DE" sz="1400" dirty="0"/>
          </a:p>
          <a:p>
            <a:r>
              <a:rPr lang="de-DE" sz="2400" dirty="0"/>
              <a:t>KIT(=CD117)</a:t>
            </a:r>
          </a:p>
          <a:p>
            <a:pPr marL="0" indent="0">
              <a:buNone/>
            </a:pPr>
            <a:r>
              <a:rPr lang="de-DE" sz="2400" dirty="0"/>
              <a:t>was </a:t>
            </a:r>
            <a:r>
              <a:rPr lang="de-DE" sz="2400" dirty="0" err="1"/>
              <a:t>significantly</a:t>
            </a:r>
            <a:r>
              <a:rPr lang="de-DE" sz="2400" dirty="0"/>
              <a:t> </a:t>
            </a:r>
            <a:r>
              <a:rPr lang="de-DE" sz="2400" dirty="0" err="1"/>
              <a:t>upregulated</a:t>
            </a:r>
            <a:r>
              <a:rPr lang="de-DE" sz="2400" dirty="0"/>
              <a:t> after SCT</a:t>
            </a:r>
          </a:p>
          <a:p>
            <a:pPr marL="0" indent="0">
              <a:buNone/>
            </a:pPr>
            <a:r>
              <a:rPr lang="de-DE" sz="2400" dirty="0"/>
              <a:t>-</a:t>
            </a:r>
            <a:r>
              <a:rPr lang="de-DE" sz="2400" dirty="0" err="1"/>
              <a:t>repair</a:t>
            </a:r>
            <a:r>
              <a:rPr lang="de-DE" sz="2400" dirty="0"/>
              <a:t> </a:t>
            </a:r>
            <a:r>
              <a:rPr lang="de-DE" sz="2400" dirty="0" err="1"/>
              <a:t>mechanism</a:t>
            </a:r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24FB64-8A0D-873A-3949-E6710DE9E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02" t="58129" r="45026" b="2105"/>
          <a:stretch/>
        </p:blipFill>
        <p:spPr>
          <a:xfrm>
            <a:off x="9473514" y="2003758"/>
            <a:ext cx="2388320" cy="20050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5D6E5F-D021-10FA-84FD-972A692B70BA}"/>
              </a:ext>
            </a:extLst>
          </p:cNvPr>
          <p:cNvSpPr txBox="1"/>
          <p:nvPr/>
        </p:nvSpPr>
        <p:spPr>
          <a:xfrm>
            <a:off x="6474941" y="2003758"/>
            <a:ext cx="2933322" cy="1677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200" b="1" i="1" dirty="0"/>
              <a:t>‘Serum levels of </a:t>
            </a:r>
            <a:r>
              <a:rPr lang="en-US" sz="1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TRX</a:t>
            </a:r>
            <a:r>
              <a:rPr lang="en-US" sz="1200" b="1" i="1" dirty="0"/>
              <a:t> sig. correlated with severity of ASD as defined by the CARS score.’</a:t>
            </a:r>
            <a:endParaRPr lang="de-DE" sz="1200" b="1" i="1" dirty="0"/>
          </a:p>
          <a:p>
            <a:pPr marL="0" indent="0" algn="just">
              <a:buNone/>
            </a:pPr>
            <a:endParaRPr lang="de-DE" sz="1050" dirty="0"/>
          </a:p>
          <a:p>
            <a:pPr marL="0" indent="0" algn="just">
              <a:buNone/>
            </a:pPr>
            <a:r>
              <a:rPr lang="de-DE" sz="1050" dirty="0"/>
              <a:t>[</a:t>
            </a:r>
            <a:r>
              <a:rPr lang="de-AT" sz="1050" dirty="0"/>
              <a:t>Zhang QB, Gao SJ, Zhao HX. </a:t>
            </a:r>
            <a:r>
              <a:rPr lang="de-AT" sz="1050" b="1" dirty="0"/>
              <a:t>Thioredoxin: a </a:t>
            </a:r>
            <a:r>
              <a:rPr lang="de-AT" sz="1050" b="1" dirty="0" err="1"/>
              <a:t>novel</a:t>
            </a:r>
            <a:r>
              <a:rPr lang="de-AT" sz="1050" b="1" dirty="0"/>
              <a:t>, </a:t>
            </a:r>
            <a:r>
              <a:rPr lang="de-AT" sz="1050" b="1" dirty="0" err="1"/>
              <a:t>independent</a:t>
            </a:r>
            <a:r>
              <a:rPr lang="de-AT" sz="1050" b="1" dirty="0"/>
              <a:t> </a:t>
            </a:r>
            <a:r>
              <a:rPr lang="de-AT" sz="1050" b="1" dirty="0" err="1"/>
              <a:t>diagnosis</a:t>
            </a:r>
            <a:r>
              <a:rPr lang="de-AT" sz="1050" b="1" dirty="0"/>
              <a:t> </a:t>
            </a:r>
            <a:r>
              <a:rPr lang="de-AT" sz="1050" b="1" dirty="0" err="1"/>
              <a:t>marker</a:t>
            </a:r>
            <a:r>
              <a:rPr lang="de-AT" sz="1050" b="1" dirty="0"/>
              <a:t> in </a:t>
            </a:r>
            <a:r>
              <a:rPr lang="de-AT" sz="1050" b="1" dirty="0" err="1"/>
              <a:t>children</a:t>
            </a:r>
            <a:r>
              <a:rPr lang="de-AT" sz="1050" b="1" dirty="0"/>
              <a:t> </a:t>
            </a:r>
            <a:r>
              <a:rPr lang="de-AT" sz="1050" b="1" dirty="0" err="1"/>
              <a:t>with</a:t>
            </a:r>
            <a:r>
              <a:rPr lang="de-AT" sz="1050" b="1" dirty="0"/>
              <a:t> </a:t>
            </a:r>
            <a:r>
              <a:rPr lang="de-AT" sz="1050" b="1" dirty="0" err="1"/>
              <a:t>autism</a:t>
            </a:r>
            <a:r>
              <a:rPr lang="de-AT" sz="1050" b="1" dirty="0"/>
              <a:t>.</a:t>
            </a:r>
            <a:r>
              <a:rPr lang="de-AT" sz="1050" dirty="0"/>
              <a:t> </a:t>
            </a:r>
            <a:r>
              <a:rPr lang="de-AT" sz="1050" dirty="0" err="1"/>
              <a:t>Int</a:t>
            </a:r>
            <a:r>
              <a:rPr lang="de-AT" sz="1050" dirty="0"/>
              <a:t> J </a:t>
            </a:r>
            <a:r>
              <a:rPr lang="de-AT" sz="1050" dirty="0" err="1"/>
              <a:t>Dev</a:t>
            </a:r>
            <a:r>
              <a:rPr lang="de-AT" sz="1050" dirty="0"/>
              <a:t> </a:t>
            </a:r>
            <a:r>
              <a:rPr lang="de-AT" sz="1050" dirty="0" err="1"/>
              <a:t>Neurosci</a:t>
            </a:r>
            <a:r>
              <a:rPr lang="de-AT" sz="1050" dirty="0"/>
              <a:t>. 2015 Feb;40:92-6. </a:t>
            </a:r>
            <a:r>
              <a:rPr lang="de-AT" sz="1050" dirty="0" err="1"/>
              <a:t>doi</a:t>
            </a:r>
            <a:r>
              <a:rPr lang="de-AT" sz="1050" dirty="0"/>
              <a:t>: 10.1016/j.ijdevneu.2014.11.007. </a:t>
            </a:r>
            <a:r>
              <a:rPr lang="de-AT" sz="1050" dirty="0" err="1"/>
              <a:t>Epub</a:t>
            </a:r>
            <a:r>
              <a:rPr lang="de-AT" sz="1050" dirty="0"/>
              <a:t> 2014 Nov 26. PMID: 25433158.</a:t>
            </a:r>
            <a:r>
              <a:rPr lang="de-DE" sz="1050" dirty="0"/>
              <a:t>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60F68-C161-2BE9-0EA9-FB34F751E198}"/>
              </a:ext>
            </a:extLst>
          </p:cNvPr>
          <p:cNvSpPr txBox="1"/>
          <p:nvPr/>
        </p:nvSpPr>
        <p:spPr>
          <a:xfrm>
            <a:off x="838200" y="5391998"/>
            <a:ext cx="5496697" cy="1169551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/>
              <a:t>Stem cell factor (SCF also known as KIT-ligand or steel factor)</a:t>
            </a:r>
          </a:p>
          <a:p>
            <a:pPr marL="0" indent="0">
              <a:buNone/>
            </a:pPr>
            <a:r>
              <a:rPr lang="en-US" sz="1400" dirty="0"/>
              <a:t>=cytokine that binds to the c-kit receptor (CD117)</a:t>
            </a:r>
          </a:p>
          <a:p>
            <a:pPr marL="0" indent="0">
              <a:buNone/>
            </a:pPr>
            <a:r>
              <a:rPr lang="en-US" sz="1400" dirty="0"/>
              <a:t>- serves as guidance cues that direct hematopoietic stem cells (HSCs) to their stem cell niche (the microenvironment in which a stem cell resides)</a:t>
            </a:r>
          </a:p>
          <a:p>
            <a:pPr marL="0" indent="0">
              <a:buNone/>
            </a:pPr>
            <a:r>
              <a:rPr lang="en-US" sz="1400" dirty="0"/>
              <a:t>-plays an important role in HSC maintenance</a:t>
            </a:r>
            <a:endParaRPr lang="de-AT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257A12-6BB4-B73C-B798-94B0E7582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59" t="24652" r="16473" b="40172"/>
          <a:stretch/>
        </p:blipFill>
        <p:spPr>
          <a:xfrm>
            <a:off x="9473514" y="4273750"/>
            <a:ext cx="2693772" cy="208134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EE3746-4E67-839A-E2CC-AB3FF4F55114}"/>
              </a:ext>
            </a:extLst>
          </p:cNvPr>
          <p:cNvSpPr txBox="1"/>
          <p:nvPr/>
        </p:nvSpPr>
        <p:spPr>
          <a:xfrm>
            <a:off x="6474941" y="4273750"/>
            <a:ext cx="269377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sz="1200" b="1" i="1" dirty="0"/>
              <a:t>‚Serum </a:t>
            </a:r>
            <a:r>
              <a:rPr lang="de-AT" sz="1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cKit</a:t>
            </a:r>
            <a:r>
              <a:rPr lang="de-AT" sz="1200" b="1" i="1" dirty="0"/>
              <a:t> </a:t>
            </a:r>
            <a:r>
              <a:rPr lang="de-AT" sz="1200" b="1" i="1" dirty="0" err="1"/>
              <a:t>concentrations</a:t>
            </a:r>
            <a:r>
              <a:rPr lang="de-AT" sz="1200" b="1" i="1" dirty="0"/>
              <a:t> </a:t>
            </a:r>
            <a:r>
              <a:rPr lang="de-AT" sz="1200" b="1" i="1" dirty="0" err="1"/>
              <a:t>positively</a:t>
            </a:r>
            <a:r>
              <a:rPr lang="de-AT" sz="1200" b="1" i="1" dirty="0"/>
              <a:t> </a:t>
            </a:r>
            <a:r>
              <a:rPr lang="de-AT" sz="1200" b="1" i="1" dirty="0" err="1"/>
              <a:t>correlated</a:t>
            </a:r>
            <a:r>
              <a:rPr lang="de-AT" sz="1200" b="1" i="1" dirty="0"/>
              <a:t> </a:t>
            </a:r>
            <a:r>
              <a:rPr lang="de-AT" sz="1200" b="1" i="1" dirty="0" err="1"/>
              <a:t>with</a:t>
            </a:r>
            <a:r>
              <a:rPr lang="de-AT" sz="1200" b="1" i="1" dirty="0"/>
              <a:t> ASD </a:t>
            </a:r>
            <a:r>
              <a:rPr lang="de-AT" sz="1200" b="1" i="1" dirty="0" err="1"/>
              <a:t>severity</a:t>
            </a:r>
            <a:r>
              <a:rPr lang="de-AT" sz="1200" b="1" i="1" dirty="0"/>
              <a:t>‘</a:t>
            </a:r>
          </a:p>
          <a:p>
            <a:endParaRPr lang="de-AT" dirty="0"/>
          </a:p>
          <a:p>
            <a:pPr algn="just"/>
            <a:r>
              <a:rPr lang="de-AT" sz="1050" dirty="0"/>
              <a:t>[</a:t>
            </a:r>
            <a:r>
              <a:rPr lang="de-AT" sz="1050" dirty="0" err="1"/>
              <a:t>Mashayekhi</a:t>
            </a:r>
            <a:r>
              <a:rPr lang="de-AT" sz="1050" dirty="0"/>
              <a:t> F, Shabani S, </a:t>
            </a:r>
            <a:r>
              <a:rPr lang="de-AT" sz="1050" dirty="0" err="1"/>
              <a:t>Sasani</a:t>
            </a:r>
            <a:r>
              <a:rPr lang="de-AT" sz="1050" dirty="0"/>
              <a:t> ST, Salehi Z. The </a:t>
            </a:r>
            <a:r>
              <a:rPr lang="de-AT" sz="1050" dirty="0" err="1"/>
              <a:t>association</a:t>
            </a:r>
            <a:r>
              <a:rPr lang="de-AT" sz="1050" dirty="0"/>
              <a:t> </a:t>
            </a:r>
            <a:r>
              <a:rPr lang="de-AT" sz="1050" dirty="0" err="1"/>
              <a:t>of</a:t>
            </a:r>
            <a:r>
              <a:rPr lang="de-AT" sz="1050" dirty="0"/>
              <a:t> </a:t>
            </a:r>
            <a:r>
              <a:rPr lang="de-AT" sz="1050" dirty="0" err="1"/>
              <a:t>stem</a:t>
            </a:r>
            <a:r>
              <a:rPr lang="de-AT" sz="1050" dirty="0"/>
              <a:t> </a:t>
            </a:r>
            <a:r>
              <a:rPr lang="de-AT" sz="1050" dirty="0" err="1"/>
              <a:t>cell</a:t>
            </a:r>
            <a:r>
              <a:rPr lang="de-AT" sz="1050" dirty="0"/>
              <a:t> </a:t>
            </a:r>
            <a:r>
              <a:rPr lang="de-AT" sz="1050" dirty="0" err="1"/>
              <a:t>factor</a:t>
            </a:r>
            <a:r>
              <a:rPr lang="de-AT" sz="1050" dirty="0"/>
              <a:t> and soluble c-Kit (s-</a:t>
            </a:r>
            <a:r>
              <a:rPr lang="de-AT" sz="1050" dirty="0" err="1"/>
              <a:t>cKit</a:t>
            </a:r>
            <a:r>
              <a:rPr lang="de-AT" sz="1050" dirty="0"/>
              <a:t>) </a:t>
            </a:r>
            <a:r>
              <a:rPr lang="de-AT" sz="1050" dirty="0" err="1"/>
              <a:t>receptor</a:t>
            </a:r>
            <a:r>
              <a:rPr lang="de-AT" sz="1050" dirty="0"/>
              <a:t> </a:t>
            </a:r>
            <a:r>
              <a:rPr lang="de-AT" sz="1050" dirty="0" err="1"/>
              <a:t>serum</a:t>
            </a:r>
            <a:r>
              <a:rPr lang="de-AT" sz="1050" dirty="0"/>
              <a:t> </a:t>
            </a:r>
            <a:r>
              <a:rPr lang="de-AT" sz="1050" dirty="0" err="1"/>
              <a:t>concentrations</a:t>
            </a:r>
            <a:r>
              <a:rPr lang="de-AT" sz="1050" dirty="0"/>
              <a:t> </a:t>
            </a:r>
            <a:r>
              <a:rPr lang="de-AT" sz="1050" dirty="0" err="1"/>
              <a:t>with</a:t>
            </a:r>
            <a:r>
              <a:rPr lang="de-AT" sz="1050" dirty="0"/>
              <a:t> </a:t>
            </a:r>
            <a:r>
              <a:rPr lang="de-AT" sz="1050" dirty="0" err="1"/>
              <a:t>the</a:t>
            </a:r>
            <a:r>
              <a:rPr lang="de-AT" sz="1050" dirty="0"/>
              <a:t> </a:t>
            </a:r>
            <a:r>
              <a:rPr lang="de-AT" sz="1050" dirty="0" err="1"/>
              <a:t>severity</a:t>
            </a:r>
            <a:r>
              <a:rPr lang="de-AT" sz="1050" dirty="0"/>
              <a:t> and </a:t>
            </a:r>
            <a:r>
              <a:rPr lang="de-AT" sz="1050" dirty="0" err="1"/>
              <a:t>risk</a:t>
            </a:r>
            <a:r>
              <a:rPr lang="de-AT" sz="1050" dirty="0"/>
              <a:t> </a:t>
            </a:r>
            <a:r>
              <a:rPr lang="de-AT" sz="1050" dirty="0" err="1"/>
              <a:t>prediction</a:t>
            </a:r>
            <a:r>
              <a:rPr lang="de-AT" sz="1050" dirty="0"/>
              <a:t> </a:t>
            </a:r>
            <a:r>
              <a:rPr lang="de-AT" sz="1050" dirty="0" err="1"/>
              <a:t>of</a:t>
            </a:r>
            <a:r>
              <a:rPr lang="de-AT" sz="1050" dirty="0"/>
              <a:t> </a:t>
            </a:r>
            <a:r>
              <a:rPr lang="de-AT" sz="1050" dirty="0" err="1"/>
              <a:t>autism</a:t>
            </a:r>
            <a:r>
              <a:rPr lang="de-AT" sz="1050" dirty="0"/>
              <a:t> </a:t>
            </a:r>
            <a:r>
              <a:rPr lang="de-AT" sz="1050" dirty="0" err="1"/>
              <a:t>spectrum</a:t>
            </a:r>
            <a:r>
              <a:rPr lang="de-AT" sz="1050" dirty="0"/>
              <a:t> </a:t>
            </a:r>
            <a:r>
              <a:rPr lang="de-AT" sz="1050" dirty="0" err="1"/>
              <a:t>disorders</a:t>
            </a:r>
            <a:r>
              <a:rPr lang="de-AT" sz="1050" dirty="0"/>
              <a:t>. </a:t>
            </a:r>
            <a:r>
              <a:rPr lang="de-AT" sz="1050" dirty="0" err="1"/>
              <a:t>Metab</a:t>
            </a:r>
            <a:r>
              <a:rPr lang="de-AT" sz="1050" dirty="0"/>
              <a:t> Brain Dis. 2022 Mar;37(3):619-624. </a:t>
            </a:r>
            <a:r>
              <a:rPr lang="de-AT" sz="1050" dirty="0" err="1"/>
              <a:t>doi</a:t>
            </a:r>
            <a:r>
              <a:rPr lang="de-AT" sz="1050" dirty="0"/>
              <a:t>: 10.1007/s11011-021-00883-5. </a:t>
            </a:r>
            <a:r>
              <a:rPr lang="de-AT" sz="1050" dirty="0" err="1"/>
              <a:t>Epub</a:t>
            </a:r>
            <a:r>
              <a:rPr lang="de-AT" sz="1050" dirty="0"/>
              <a:t> 2022 Jan 13. PMID: 35023029.]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B82D3-A44E-DC82-499B-4FCBB6BB6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315" y="109778"/>
            <a:ext cx="2388320" cy="18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70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E50FA09-3A1B-F0E5-16EB-8978AAF3ED00}"/>
              </a:ext>
            </a:extLst>
          </p:cNvPr>
          <p:cNvGrpSpPr/>
          <p:nvPr/>
        </p:nvGrpSpPr>
        <p:grpSpPr>
          <a:xfrm>
            <a:off x="1034716" y="814546"/>
            <a:ext cx="10460763" cy="6043454"/>
            <a:chOff x="951722" y="317241"/>
            <a:chExt cx="10944809" cy="63821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91D782-2573-74EE-2246-B8DB585707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96" t="11021" r="22320" b="14966"/>
            <a:stretch/>
          </p:blipFill>
          <p:spPr>
            <a:xfrm>
              <a:off x="951722" y="317241"/>
              <a:ext cx="10765315" cy="622351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6E86DD-B74F-735A-C1F5-6D607F7FC8C4}"/>
                </a:ext>
              </a:extLst>
            </p:cNvPr>
            <p:cNvSpPr/>
            <p:nvPr/>
          </p:nvSpPr>
          <p:spPr>
            <a:xfrm>
              <a:off x="9498563" y="6139543"/>
              <a:ext cx="2397968" cy="5598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5CDE04D-2C69-D3ED-5C33-D5796EDE88A9}"/>
              </a:ext>
            </a:extLst>
          </p:cNvPr>
          <p:cNvSpPr txBox="1"/>
          <p:nvPr/>
        </p:nvSpPr>
        <p:spPr>
          <a:xfrm>
            <a:off x="160421" y="56147"/>
            <a:ext cx="11636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Cerebrospinal</a:t>
            </a:r>
            <a:r>
              <a:rPr lang="de-DE" dirty="0"/>
              <a:t> fluid </a:t>
            </a:r>
            <a:r>
              <a:rPr lang="de-DE" dirty="0" err="1"/>
              <a:t>analysis</a:t>
            </a:r>
            <a:endParaRPr lang="de-DE" dirty="0"/>
          </a:p>
          <a:p>
            <a:r>
              <a:rPr lang="de-DE" sz="800" dirty="0"/>
              <a:t>[</a:t>
            </a:r>
            <a:r>
              <a:rPr lang="de-DE" sz="800" dirty="0" err="1"/>
              <a:t>Brister</a:t>
            </a:r>
            <a:r>
              <a:rPr lang="de-DE" sz="800" dirty="0"/>
              <a:t> D, Werner BA, Gideon G, </a:t>
            </a:r>
            <a:r>
              <a:rPr lang="de-DE" sz="800" dirty="0" err="1"/>
              <a:t>McCarty</a:t>
            </a:r>
            <a:r>
              <a:rPr lang="de-DE" sz="800" dirty="0"/>
              <a:t> PJ, Lane A, Burrows BT, </a:t>
            </a:r>
            <a:r>
              <a:rPr lang="de-DE" sz="800" dirty="0" err="1"/>
              <a:t>McLees</a:t>
            </a:r>
            <a:r>
              <a:rPr lang="de-DE" sz="800" dirty="0"/>
              <a:t> S, Adelson PD, Arango JI, Marsh W, Flores A, </a:t>
            </a:r>
            <a:r>
              <a:rPr lang="de-DE" sz="800" dirty="0" err="1"/>
              <a:t>Pankratz</a:t>
            </a:r>
            <a:r>
              <a:rPr lang="de-DE" sz="800" dirty="0"/>
              <a:t> MT, </a:t>
            </a:r>
            <a:r>
              <a:rPr lang="de-DE" sz="800" dirty="0" err="1"/>
              <a:t>Ly</a:t>
            </a:r>
            <a:r>
              <a:rPr lang="de-DE" sz="800" dirty="0"/>
              <a:t> NH, Flood M, Brown D, </a:t>
            </a:r>
            <a:r>
              <a:rPr lang="de-DE" sz="800" dirty="0" err="1"/>
              <a:t>Carpentieri</a:t>
            </a:r>
            <a:r>
              <a:rPr lang="de-DE" sz="800" dirty="0"/>
              <a:t> D, Jin Y, </a:t>
            </a:r>
            <a:r>
              <a:rPr lang="de-DE" sz="800" dirty="0" err="1"/>
              <a:t>Gu</a:t>
            </a:r>
            <a:r>
              <a:rPr lang="de-DE" sz="800" dirty="0"/>
              <a:t> H, Frye RE. Central </a:t>
            </a:r>
            <a:r>
              <a:rPr lang="de-DE" sz="800" dirty="0" err="1"/>
              <a:t>Nervous</a:t>
            </a:r>
            <a:r>
              <a:rPr lang="de-DE" sz="800" dirty="0"/>
              <a:t> System </a:t>
            </a:r>
            <a:r>
              <a:rPr lang="de-DE" sz="800" dirty="0" err="1"/>
              <a:t>Metabolism</a:t>
            </a:r>
            <a:r>
              <a:rPr lang="de-DE" sz="800" dirty="0"/>
              <a:t> in </a:t>
            </a:r>
            <a:r>
              <a:rPr lang="de-DE" sz="800" dirty="0" err="1"/>
              <a:t>Autism</a:t>
            </a:r>
            <a:r>
              <a:rPr lang="de-DE" sz="800" dirty="0"/>
              <a:t>, </a:t>
            </a:r>
            <a:r>
              <a:rPr lang="de-DE" sz="800" dirty="0" err="1"/>
              <a:t>Epilepsy</a:t>
            </a:r>
            <a:r>
              <a:rPr lang="de-DE" sz="800" dirty="0"/>
              <a:t> and </a:t>
            </a:r>
            <a:r>
              <a:rPr lang="de-DE" sz="800" dirty="0" err="1"/>
              <a:t>Developmental</a:t>
            </a:r>
            <a:r>
              <a:rPr lang="de-DE" sz="800" dirty="0"/>
              <a:t> Delays: A </a:t>
            </a:r>
            <a:r>
              <a:rPr lang="de-DE" sz="800" dirty="0" err="1"/>
              <a:t>Cerebrospinal</a:t>
            </a:r>
            <a:r>
              <a:rPr lang="de-DE" sz="800" dirty="0"/>
              <a:t> Fluid Analysis. </a:t>
            </a:r>
            <a:r>
              <a:rPr lang="de-DE" sz="800" dirty="0" err="1"/>
              <a:t>Metabolites</a:t>
            </a:r>
            <a:r>
              <a:rPr lang="de-DE" sz="800" dirty="0"/>
              <a:t>. 2022 Apr 20;12(5):371. </a:t>
            </a:r>
            <a:r>
              <a:rPr lang="de-DE" sz="800" dirty="0" err="1"/>
              <a:t>doi</a:t>
            </a:r>
            <a:r>
              <a:rPr lang="de-DE" sz="800" dirty="0"/>
              <a:t>: 10.3390/metabo12050371. PMID: 35629876; PMCID: PMC9148155.]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1241229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3A9D79-49E8-47E2-6C41-A3B3A3B558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6" t="11157" r="22565" b="15102"/>
          <a:stretch/>
        </p:blipFill>
        <p:spPr>
          <a:xfrm>
            <a:off x="783608" y="541830"/>
            <a:ext cx="10770592" cy="62235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2F8BF1-76DD-04A5-C4DF-155356316F14}"/>
              </a:ext>
            </a:extLst>
          </p:cNvPr>
          <p:cNvSpPr txBox="1"/>
          <p:nvPr/>
        </p:nvSpPr>
        <p:spPr>
          <a:xfrm>
            <a:off x="160421" y="56147"/>
            <a:ext cx="11636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Cerebrospinal</a:t>
            </a:r>
            <a:r>
              <a:rPr lang="de-DE" dirty="0"/>
              <a:t> fluid </a:t>
            </a:r>
            <a:r>
              <a:rPr lang="de-DE" dirty="0" err="1"/>
              <a:t>analysis</a:t>
            </a:r>
            <a:endParaRPr lang="de-DE" dirty="0"/>
          </a:p>
          <a:p>
            <a:r>
              <a:rPr lang="de-DE" sz="800" dirty="0"/>
              <a:t>[</a:t>
            </a:r>
            <a:r>
              <a:rPr lang="de-DE" sz="800" dirty="0" err="1"/>
              <a:t>Brister</a:t>
            </a:r>
            <a:r>
              <a:rPr lang="de-DE" sz="800" dirty="0"/>
              <a:t> D, Werner BA, Gideon G, </a:t>
            </a:r>
            <a:r>
              <a:rPr lang="de-DE" sz="800" dirty="0" err="1"/>
              <a:t>McCarty</a:t>
            </a:r>
            <a:r>
              <a:rPr lang="de-DE" sz="800" dirty="0"/>
              <a:t> PJ, Lane A, Burrows BT, </a:t>
            </a:r>
            <a:r>
              <a:rPr lang="de-DE" sz="800" dirty="0" err="1"/>
              <a:t>McLees</a:t>
            </a:r>
            <a:r>
              <a:rPr lang="de-DE" sz="800" dirty="0"/>
              <a:t> S, Adelson PD, Arango JI, Marsh W, Flores A, </a:t>
            </a:r>
            <a:r>
              <a:rPr lang="de-DE" sz="800" dirty="0" err="1"/>
              <a:t>Pankratz</a:t>
            </a:r>
            <a:r>
              <a:rPr lang="de-DE" sz="800" dirty="0"/>
              <a:t> MT, </a:t>
            </a:r>
            <a:r>
              <a:rPr lang="de-DE" sz="800" dirty="0" err="1"/>
              <a:t>Ly</a:t>
            </a:r>
            <a:r>
              <a:rPr lang="de-DE" sz="800" dirty="0"/>
              <a:t> NH, Flood M, Brown D, </a:t>
            </a:r>
            <a:r>
              <a:rPr lang="de-DE" sz="800" dirty="0" err="1"/>
              <a:t>Carpentieri</a:t>
            </a:r>
            <a:r>
              <a:rPr lang="de-DE" sz="800" dirty="0"/>
              <a:t> D, Jin Y, </a:t>
            </a:r>
            <a:r>
              <a:rPr lang="de-DE" sz="800" dirty="0" err="1"/>
              <a:t>Gu</a:t>
            </a:r>
            <a:r>
              <a:rPr lang="de-DE" sz="800" dirty="0"/>
              <a:t> H, Frye RE. Central </a:t>
            </a:r>
            <a:r>
              <a:rPr lang="de-DE" sz="800" dirty="0" err="1"/>
              <a:t>Nervous</a:t>
            </a:r>
            <a:r>
              <a:rPr lang="de-DE" sz="800" dirty="0"/>
              <a:t> System </a:t>
            </a:r>
            <a:r>
              <a:rPr lang="de-DE" sz="800" dirty="0" err="1"/>
              <a:t>Metabolism</a:t>
            </a:r>
            <a:r>
              <a:rPr lang="de-DE" sz="800" dirty="0"/>
              <a:t> in </a:t>
            </a:r>
            <a:r>
              <a:rPr lang="de-DE" sz="800" dirty="0" err="1"/>
              <a:t>Autism</a:t>
            </a:r>
            <a:r>
              <a:rPr lang="de-DE" sz="800" dirty="0"/>
              <a:t>, </a:t>
            </a:r>
            <a:r>
              <a:rPr lang="de-DE" sz="800" dirty="0" err="1"/>
              <a:t>Epilepsy</a:t>
            </a:r>
            <a:r>
              <a:rPr lang="de-DE" sz="800" dirty="0"/>
              <a:t> and </a:t>
            </a:r>
            <a:r>
              <a:rPr lang="de-DE" sz="800" dirty="0" err="1"/>
              <a:t>Developmental</a:t>
            </a:r>
            <a:r>
              <a:rPr lang="de-DE" sz="800" dirty="0"/>
              <a:t> Delays: A </a:t>
            </a:r>
            <a:r>
              <a:rPr lang="de-DE" sz="800" dirty="0" err="1"/>
              <a:t>Cerebrospinal</a:t>
            </a:r>
            <a:r>
              <a:rPr lang="de-DE" sz="800" dirty="0"/>
              <a:t> Fluid Analysis. </a:t>
            </a:r>
            <a:r>
              <a:rPr lang="de-DE" sz="800" dirty="0" err="1"/>
              <a:t>Metabolites</a:t>
            </a:r>
            <a:r>
              <a:rPr lang="de-DE" sz="800" dirty="0"/>
              <a:t>. 2022 Apr 20;12(5):371. </a:t>
            </a:r>
            <a:r>
              <a:rPr lang="de-DE" sz="800" dirty="0" err="1"/>
              <a:t>doi</a:t>
            </a:r>
            <a:r>
              <a:rPr lang="de-DE" sz="800" dirty="0"/>
              <a:t>: 10.3390/metabo12050371. PMID: 35629876; PMCID: PMC9148155.]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27850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cell cycle&#10;&#10;Description automatically generated">
            <a:extLst>
              <a:ext uri="{FF2B5EF4-FFF2-40B4-BE49-F238E27FC236}">
                <a16:creationId xmlns:a16="http://schemas.microsoft.com/office/drawing/2014/main" id="{89830DF1-8B78-7F6B-74E4-0D2D9BF10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2" y="401310"/>
            <a:ext cx="7955087" cy="63547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728618-ABF6-6DE3-89D0-3B54FCF90CAC}"/>
              </a:ext>
            </a:extLst>
          </p:cNvPr>
          <p:cNvSpPr txBox="1"/>
          <p:nvPr/>
        </p:nvSpPr>
        <p:spPr>
          <a:xfrm>
            <a:off x="8498236" y="162733"/>
            <a:ext cx="345870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/>
              <a:t>Metabolic pathways involved in the </a:t>
            </a:r>
            <a:r>
              <a:rPr lang="en-US" sz="1200" u="sng" dirty="0"/>
              <a:t>biosynthesis</a:t>
            </a:r>
            <a:r>
              <a:rPr lang="en-US" sz="1200" dirty="0"/>
              <a:t> of glycine from serine, and its use for different </a:t>
            </a:r>
            <a:r>
              <a:rPr lang="en-US" sz="1200" u="sng" dirty="0"/>
              <a:t>metabolic functions</a:t>
            </a:r>
            <a:r>
              <a:rPr lang="en-US" sz="1200" dirty="0"/>
              <a:t>. 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Pathways: </a:t>
            </a:r>
          </a:p>
          <a:p>
            <a:pPr marL="228600" indent="-228600" algn="just">
              <a:buAutoNum type="arabicParenBoth"/>
            </a:pPr>
            <a:r>
              <a:rPr lang="en-US" sz="1200" dirty="0"/>
              <a:t>glycolysis-gluconeogenesis system; </a:t>
            </a:r>
          </a:p>
          <a:p>
            <a:pPr marL="228600" indent="-228600" algn="just">
              <a:buAutoNum type="arabicParenBoth"/>
            </a:pPr>
            <a:r>
              <a:rPr lang="en-US" sz="1200" dirty="0"/>
              <a:t>branch to synthesis of serine and glycine;</a:t>
            </a:r>
          </a:p>
          <a:p>
            <a:pPr marL="228600" indent="-228600" algn="just">
              <a:buAutoNum type="arabicParenBoth"/>
            </a:pPr>
            <a:r>
              <a:rPr lang="en-US" sz="1200" dirty="0"/>
              <a:t>reaction of glycine </a:t>
            </a:r>
            <a:r>
              <a:rPr lang="en-US" sz="1200" dirty="0" err="1"/>
              <a:t>hydroxymethyltransferase</a:t>
            </a:r>
            <a:r>
              <a:rPr lang="en-US" sz="1200" dirty="0"/>
              <a:t> (GHMT) (EC 2.1.2.1) (shown in red), which converts serine into glycine with the transfer of a C 1 unit to tetrahydrofolate (THF); </a:t>
            </a:r>
          </a:p>
          <a:p>
            <a:pPr algn="just"/>
            <a:r>
              <a:rPr lang="en-US" sz="1200" dirty="0"/>
              <a:t>(4-6) set of reactions of C 1 transfer, necessary for glycine synthesis as they unload the C 1 unit from THF-C1, regenerating free THF so that it can participate again in reaction 3; </a:t>
            </a:r>
          </a:p>
          <a:p>
            <a:pPr algn="just"/>
            <a:r>
              <a:rPr lang="en-US" sz="1200" dirty="0"/>
              <a:t>(7-10) processes of biosynthesis involving glycine, especially the synthesis of collagen and other proteins (reactions 7, shown in green); </a:t>
            </a:r>
          </a:p>
          <a:p>
            <a:pPr algn="just"/>
            <a:r>
              <a:rPr lang="en-US" sz="1200" dirty="0"/>
              <a:t>(11) irreversible reaction of the glycine cleavage system, (EC 1.4.4.2) (shown in blue), which converts glycine into a C 1 unit; </a:t>
            </a:r>
          </a:p>
          <a:p>
            <a:pPr algn="just"/>
            <a:r>
              <a:rPr lang="en-US" sz="1200" dirty="0"/>
              <a:t>(12) oxidation of the C 1 unit to </a:t>
            </a:r>
            <a:r>
              <a:rPr lang="en-US" sz="1200" dirty="0" err="1"/>
              <a:t>formate</a:t>
            </a:r>
            <a:r>
              <a:rPr lang="en-US" sz="1200" dirty="0"/>
              <a:t> and CO 2 , which works as a sink of C 1 units, allowing the capability for glycine synthesis to increase; </a:t>
            </a:r>
          </a:p>
          <a:p>
            <a:pPr algn="just"/>
            <a:r>
              <a:rPr lang="en-US" sz="1200" dirty="0"/>
              <a:t>(13) set of reactions that use serine for other processes, e.g. for choline synthesis; </a:t>
            </a:r>
          </a:p>
          <a:p>
            <a:pPr algn="just"/>
            <a:r>
              <a:rPr lang="en-US" sz="1200" dirty="0"/>
              <a:t>(14) pathways for serine degradation. </a:t>
            </a:r>
          </a:p>
          <a:p>
            <a:pPr algn="just"/>
            <a:endParaRPr lang="en-US" sz="1200" dirty="0"/>
          </a:p>
          <a:p>
            <a:pPr algn="just"/>
            <a:r>
              <a:rPr lang="en-US" sz="1000" i="1" dirty="0"/>
              <a:t>Abbreviations:</a:t>
            </a:r>
            <a:r>
              <a:rPr lang="en-US" sz="1000" dirty="0"/>
              <a:t> DHAP, dihydroxyacetone-phosphate; Fru-P 2 , fructose 1,6-bisphosphate; </a:t>
            </a:r>
            <a:r>
              <a:rPr lang="en-US" sz="1000" dirty="0" err="1"/>
              <a:t>Gla</a:t>
            </a:r>
            <a:r>
              <a:rPr lang="en-US" sz="1000" dirty="0"/>
              <a:t>-P, glyceraldehyde 3-phosphate; 3-PGA, 3-phosphoglycerate; 2-PGA, 2-phosphoglycerate; PEP, phosphoenolpyruvate; THF-C 1 , 5, 10-methylene-THF.</a:t>
            </a:r>
          </a:p>
          <a:p>
            <a:pPr algn="just"/>
            <a:endParaRPr lang="en-US" sz="1000" dirty="0"/>
          </a:p>
          <a:p>
            <a:pPr algn="just"/>
            <a:r>
              <a:rPr lang="de-AT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7536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2CF52-9529-D483-052E-73E51EB3D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Glyphosate (</a:t>
            </a:r>
            <a:r>
              <a:rPr lang="de-DE" dirty="0" err="1"/>
              <a:t>urine</a:t>
            </a:r>
            <a:r>
              <a:rPr lang="de-DE" dirty="0"/>
              <a:t>)</a:t>
            </a:r>
            <a:endParaRPr lang="de-AT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3682E092-87C1-E5EE-02CA-130548BAC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48" y="1690688"/>
            <a:ext cx="5475884" cy="321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Grafik 2">
            <a:extLst>
              <a:ext uri="{FF2B5EF4-FFF2-40B4-BE49-F238E27FC236}">
                <a16:creationId xmlns:a16="http://schemas.microsoft.com/office/drawing/2014/main" id="{F5E6F2FD-80FE-BD8C-5571-A2AE3564E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980" y="228600"/>
            <a:ext cx="5456238" cy="32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Grafik 1">
            <a:extLst>
              <a:ext uri="{FF2B5EF4-FFF2-40B4-BE49-F238E27FC236}">
                <a16:creationId xmlns:a16="http://schemas.microsoft.com/office/drawing/2014/main" id="{C882B651-68B2-C117-51F2-0C1641696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597" y="3573463"/>
            <a:ext cx="5456238" cy="32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BE76282F-8345-F12E-1BB3-E3B181ECA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A520D7D-DF75-FFB5-3902-ADC2C3093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655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EC12F84-D4D0-2BF9-AF24-A8B5DC975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738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731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9054C-0B0A-A4AD-6471-45163F51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Case: BHI (</a:t>
            </a:r>
            <a:r>
              <a:rPr lang="de-DE" dirty="0" err="1"/>
              <a:t>prior</a:t>
            </a:r>
            <a:r>
              <a:rPr lang="de-DE" dirty="0"/>
              <a:t> SCT)</a:t>
            </a:r>
            <a:endParaRPr lang="de-A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FF596-F0C3-7EFF-AEE3-3BCF8CEA0F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370" t="34533" r="21703" b="23868"/>
          <a:stretch/>
        </p:blipFill>
        <p:spPr>
          <a:xfrm>
            <a:off x="905255" y="1690688"/>
            <a:ext cx="7679486" cy="45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88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FDA1-FC21-098F-EC82-E13922B6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GLYPHOSATE</a:t>
            </a:r>
            <a:endParaRPr lang="de-A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CF6C-A690-FFCE-7691-831E1EFA4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0453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000" dirty="0"/>
              <a:t>=active ingredient in the weedkiller </a:t>
            </a:r>
            <a:r>
              <a:rPr lang="en-US" sz="2000" dirty="0" err="1"/>
              <a:t>RoundUp</a:t>
            </a: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-suppresses the shikimate pathway (phenylalanine, tyrosine, tryptophan) of plants and microbes only </a:t>
            </a:r>
          </a:p>
          <a:p>
            <a:pPr marL="0" indent="0" algn="just">
              <a:buNone/>
            </a:pPr>
            <a:r>
              <a:rPr lang="en-US" sz="2000" dirty="0"/>
              <a:t>	=&gt;antibiotic and microbicide</a:t>
            </a:r>
          </a:p>
          <a:p>
            <a:pPr marL="0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r>
              <a:rPr lang="en-US" sz="2000" dirty="0"/>
              <a:t>-has structural similarities to </a:t>
            </a:r>
            <a:r>
              <a:rPr lang="en-US" sz="2000" b="1" dirty="0"/>
              <a:t>GLYCINE</a:t>
            </a:r>
            <a:r>
              <a:rPr lang="en-US" sz="2000" dirty="0"/>
              <a:t> and GLUTAMATE</a:t>
            </a:r>
          </a:p>
          <a:p>
            <a:pPr marL="457200" lvl="1" indent="0" algn="just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à"/>
            </a:pPr>
            <a:endParaRPr lang="de-AT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86904-27CA-3A91-5D1F-EB34ED990E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08" t="36551" r="38315" b="35200"/>
          <a:stretch/>
        </p:blipFill>
        <p:spPr>
          <a:xfrm>
            <a:off x="1884249" y="4185778"/>
            <a:ext cx="2534500" cy="1766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015148-8628-BA78-CCFA-295F4BF87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67" t="59600" r="58279" b="24667"/>
          <a:stretch/>
        </p:blipFill>
        <p:spPr>
          <a:xfrm>
            <a:off x="4680604" y="5129415"/>
            <a:ext cx="1170433" cy="74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2613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293830"/>
              </p:ext>
            </p:extLst>
          </p:nvPr>
        </p:nvGraphicFramePr>
        <p:xfrm>
          <a:off x="418585" y="228600"/>
          <a:ext cx="6015166" cy="5912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418586" y="6141564"/>
            <a:ext cx="6015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1200">
                <a:latin typeface="Times New Roman" panose="02020603050405020304" pitchFamily="18" charset="0"/>
                <a:cs typeface="Times New Roman" panose="02020603050405020304" pitchFamily="18" charset="0"/>
              </a:rPr>
              <a:t>Data from the CDC (USA)</a:t>
            </a:r>
          </a:p>
          <a:p>
            <a:pPr algn="r"/>
            <a:r>
              <a:rPr lang="de-AT" sz="120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https://www.cdc.gov/ncbddd/autism/data.html</a:t>
            </a:r>
            <a:endParaRPr lang="de-AT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de-AT" sz="80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https://www.cdc.gov/ncbddd/autism/addm-community-report/documents/ADDM-Community-Autism-Report-12-2-021_Final-H.pdf</a:t>
            </a:r>
            <a:r>
              <a:rPr lang="de-AT" sz="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A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150536" y="1260761"/>
            <a:ext cx="2309030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de-AT" dirty="0" err="1"/>
              <a:t>Prevalence</a:t>
            </a:r>
            <a:r>
              <a:rPr lang="de-AT" dirty="0"/>
              <a:t> 2018 (USA)</a:t>
            </a:r>
          </a:p>
          <a:p>
            <a:pPr algn="ctr"/>
            <a:r>
              <a:rPr lang="de-AT" dirty="0"/>
              <a:t>at least 2.3%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811534" y="3965157"/>
            <a:ext cx="4746859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It is often criticized that the prevalence has increased due to increased testing in recent decades...</a:t>
            </a:r>
          </a:p>
          <a:p>
            <a:pPr algn="just"/>
            <a:r>
              <a:rPr lang="en-US" sz="1200" dirty="0"/>
              <a:t>Maybe before 2013, but was there really more testing after 2013 </a:t>
            </a:r>
            <a:r>
              <a:rPr lang="en-US" sz="1200" i="1" dirty="0"/>
              <a:t>[The Diagnostic and Statistical Manual version 5 (DSM-5) was published by the American Psychiatric Association, 2013]</a:t>
            </a:r>
            <a:r>
              <a:rPr lang="en-US" sz="1200" dirty="0"/>
              <a:t>, or is annual testing really increasing as much as the prevalence?</a:t>
            </a:r>
          </a:p>
          <a:p>
            <a:pPr algn="just"/>
            <a:endParaRPr lang="en-US" sz="1200" dirty="0"/>
          </a:p>
          <a:p>
            <a:pPr algn="just"/>
            <a:r>
              <a:rPr lang="en-US" sz="1200" dirty="0"/>
              <a:t>Such an enormous increase in patients excludes a purely genetic cause of autism! There is not a single gene causing autism, but certain correlations between genetic aberration and autism exist. </a:t>
            </a:r>
            <a:endParaRPr lang="de-AT" sz="1200" dirty="0"/>
          </a:p>
        </p:txBody>
      </p:sp>
      <p:sp>
        <p:nvSpPr>
          <p:cNvPr id="2" name="Textfeld 1"/>
          <p:cNvSpPr txBox="1"/>
          <p:nvPr/>
        </p:nvSpPr>
        <p:spPr>
          <a:xfrm>
            <a:off x="984526" y="2431575"/>
            <a:ext cx="2809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Prevalence increases by 1% </a:t>
            </a:r>
          </a:p>
          <a:p>
            <a:r>
              <a:rPr lang="en-US" i="1">
                <a:solidFill>
                  <a:srgbClr val="FF0000"/>
                </a:solidFill>
              </a:rPr>
              <a:t>every 10 years!!!!</a:t>
            </a:r>
            <a:endParaRPr lang="de-AT" i="1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071653" y="4472988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/>
              <a:t>1%</a:t>
            </a:r>
            <a:endParaRPr lang="de-AT" b="1" i="1" dirty="0"/>
          </a:p>
        </p:txBody>
      </p:sp>
      <p:sp>
        <p:nvSpPr>
          <p:cNvPr id="10" name="Textfeld 9"/>
          <p:cNvSpPr txBox="1"/>
          <p:nvPr/>
        </p:nvSpPr>
        <p:spPr>
          <a:xfrm>
            <a:off x="3848600" y="3339516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/>
              <a:t>2%</a:t>
            </a:r>
            <a:endParaRPr lang="de-AT" b="1" i="1" dirty="0"/>
          </a:p>
        </p:txBody>
      </p:sp>
      <p:sp>
        <p:nvSpPr>
          <p:cNvPr id="11" name="Textfeld 10"/>
          <p:cNvSpPr txBox="1"/>
          <p:nvPr/>
        </p:nvSpPr>
        <p:spPr>
          <a:xfrm>
            <a:off x="5174540" y="2171884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i="1"/>
              <a:t>3%</a:t>
            </a:r>
            <a:endParaRPr lang="de-AT" b="1" i="1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C000ED5-60C2-8127-8762-D5DB2D641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06800"/>
          </a:xfrm>
        </p:spPr>
        <p:txBody>
          <a:bodyPr>
            <a:normAutofit/>
          </a:bodyPr>
          <a:lstStyle/>
          <a:p>
            <a:pPr algn="ctr"/>
            <a:r>
              <a:rPr lang="de-AT" dirty="0"/>
              <a:t>PREVALENCE </a:t>
            </a:r>
            <a:r>
              <a:rPr lang="de-AT" dirty="0" err="1"/>
              <a:t>among</a:t>
            </a:r>
            <a:r>
              <a:rPr lang="de-AT" dirty="0"/>
              <a:t> 8-year </a:t>
            </a:r>
            <a:r>
              <a:rPr lang="de-AT" dirty="0" err="1"/>
              <a:t>old</a:t>
            </a:r>
            <a:r>
              <a:rPr lang="de-AT" dirty="0"/>
              <a:t> </a:t>
            </a:r>
            <a:r>
              <a:rPr lang="de-AT" dirty="0" err="1"/>
              <a:t>children</a:t>
            </a:r>
            <a:endParaRPr lang="de-AT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275FFD-B68F-F372-6796-43AFD563A3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30" t="42455" r="61068" b="42653"/>
          <a:stretch/>
        </p:blipFill>
        <p:spPr>
          <a:xfrm>
            <a:off x="7024724" y="1354171"/>
            <a:ext cx="4320481" cy="192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608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FDA1-FC21-098F-EC82-E13922B6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GLYPHOSATE:</a:t>
            </a:r>
            <a:br>
              <a:rPr lang="en-US" b="1" dirty="0"/>
            </a:br>
            <a:r>
              <a:rPr lang="en-US" b="1" dirty="0"/>
              <a:t>The Problem</a:t>
            </a:r>
            <a:endParaRPr lang="de-A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CF6C-A690-FFCE-7691-831E1EFA4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40453" cy="4351338"/>
          </a:xfrm>
        </p:spPr>
        <p:txBody>
          <a:bodyPr>
            <a:noAutofit/>
          </a:bodyPr>
          <a:lstStyle/>
          <a:p>
            <a:pPr algn="just"/>
            <a:r>
              <a:rPr lang="en-US" sz="1600" dirty="0"/>
              <a:t>glyphosate inhibits shikimate pathway of some species (preferable beneficial gut bacteria) in the human gut microbiome </a:t>
            </a:r>
            <a:r>
              <a:rPr lang="en-US" sz="1100" dirty="0"/>
              <a:t>[</a:t>
            </a:r>
            <a:r>
              <a:rPr lang="en-US" sz="1100" dirty="0" err="1"/>
              <a:t>Mesnage</a:t>
            </a:r>
            <a:r>
              <a:rPr lang="en-US" sz="1100" dirty="0"/>
              <a:t> et al., 2021]</a:t>
            </a:r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n-US" sz="1600" dirty="0"/>
              <a:t>microbiome dysbiosis</a:t>
            </a:r>
          </a:p>
          <a:p>
            <a:pPr algn="just"/>
            <a:r>
              <a:rPr lang="en-US" sz="1600" dirty="0">
                <a:sym typeface="Wingdings" panose="05000000000000000000" pitchFamily="2" charset="2"/>
              </a:rPr>
              <a:t>protein synthesis: glyphosate inserted in place of glycine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AT" sz="1600" dirty="0" err="1"/>
              <a:t>suppresses</a:t>
            </a:r>
            <a:r>
              <a:rPr lang="de-AT" sz="1600" dirty="0"/>
              <a:t> </a:t>
            </a:r>
            <a:r>
              <a:rPr lang="de-AT" sz="1600" dirty="0" err="1"/>
              <a:t>melatonin</a:t>
            </a:r>
            <a:r>
              <a:rPr lang="de-AT" sz="1600" dirty="0"/>
              <a:t> </a:t>
            </a:r>
            <a:r>
              <a:rPr lang="de-AT" sz="1600" dirty="0" err="1"/>
              <a:t>synthesis</a:t>
            </a:r>
            <a:endParaRPr lang="de-AT" sz="1600" dirty="0"/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AT" sz="1600" dirty="0" err="1"/>
              <a:t>disrupts</a:t>
            </a:r>
            <a:r>
              <a:rPr lang="de-AT" sz="1600" dirty="0"/>
              <a:t> </a:t>
            </a:r>
            <a:r>
              <a:rPr lang="de-AT" sz="1600" dirty="0" err="1"/>
              <a:t>cytochrome</a:t>
            </a:r>
            <a:r>
              <a:rPr lang="de-AT" sz="1600" dirty="0"/>
              <a:t> P450 </a:t>
            </a:r>
            <a:r>
              <a:rPr lang="de-AT" sz="1600" dirty="0" err="1"/>
              <a:t>enzymes</a:t>
            </a:r>
            <a:r>
              <a:rPr lang="de-AT" sz="1600" dirty="0"/>
              <a:t>, </a:t>
            </a:r>
            <a:r>
              <a:rPr lang="de-AT" sz="1600" dirty="0" err="1"/>
              <a:t>which</a:t>
            </a:r>
            <a:r>
              <a:rPr lang="de-AT" sz="1600" dirty="0"/>
              <a:t> </a:t>
            </a:r>
            <a:r>
              <a:rPr lang="de-AT" sz="1600" dirty="0" err="1"/>
              <a:t>are</a:t>
            </a:r>
            <a:r>
              <a:rPr lang="de-AT" sz="1600" dirty="0"/>
              <a:t> </a:t>
            </a:r>
            <a:r>
              <a:rPr lang="de-AT" sz="1600" dirty="0" err="1"/>
              <a:t>involved</a:t>
            </a:r>
            <a:r>
              <a:rPr lang="de-AT" sz="1600" dirty="0"/>
              <a:t> in </a:t>
            </a:r>
            <a:r>
              <a:rPr lang="de-AT" sz="1600" dirty="0" err="1"/>
              <a:t>melatonin</a:t>
            </a:r>
            <a:r>
              <a:rPr lang="de-AT" sz="1600" dirty="0"/>
              <a:t> </a:t>
            </a:r>
            <a:r>
              <a:rPr lang="de-AT" sz="1600" dirty="0" err="1"/>
              <a:t>metabolism</a:t>
            </a:r>
            <a:endParaRPr lang="de-AT" sz="1600" dirty="0"/>
          </a:p>
          <a:p>
            <a:pPr lvl="2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AT" sz="1600" dirty="0" err="1"/>
              <a:t>melatonin</a:t>
            </a:r>
            <a:r>
              <a:rPr lang="de-AT" sz="1600" dirty="0"/>
              <a:t> </a:t>
            </a:r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derived</a:t>
            </a:r>
            <a:r>
              <a:rPr lang="de-AT" sz="1600" dirty="0"/>
              <a:t> </a:t>
            </a:r>
            <a:r>
              <a:rPr lang="de-AT" sz="1600" dirty="0" err="1"/>
              <a:t>from</a:t>
            </a:r>
            <a:r>
              <a:rPr lang="de-AT" sz="1600" dirty="0"/>
              <a:t> </a:t>
            </a:r>
            <a:r>
              <a:rPr lang="de-AT" sz="1600" dirty="0" err="1"/>
              <a:t>tryptophan</a:t>
            </a:r>
            <a:r>
              <a:rPr lang="de-AT" sz="1600" dirty="0"/>
              <a:t>: </a:t>
            </a:r>
            <a:r>
              <a:rPr lang="de-AT" sz="1600" dirty="0" err="1"/>
              <a:t>tryptophan</a:t>
            </a:r>
            <a:r>
              <a:rPr lang="de-AT" sz="1600" dirty="0"/>
              <a:t>-synthesis in plants and </a:t>
            </a:r>
            <a:r>
              <a:rPr lang="de-AT" sz="1600" dirty="0" err="1"/>
              <a:t>microbes</a:t>
            </a:r>
            <a:r>
              <a:rPr lang="de-AT" sz="1600" dirty="0"/>
              <a:t> </a:t>
            </a:r>
            <a:r>
              <a:rPr lang="de-AT" sz="1600" dirty="0" err="1"/>
              <a:t>is</a:t>
            </a:r>
            <a:r>
              <a:rPr lang="de-AT" sz="1600" dirty="0"/>
              <a:t> </a:t>
            </a:r>
            <a:r>
              <a:rPr lang="de-AT" sz="1600" dirty="0" err="1"/>
              <a:t>blocked</a:t>
            </a:r>
            <a:r>
              <a:rPr lang="de-AT" sz="1600" dirty="0"/>
              <a:t> </a:t>
            </a:r>
            <a:r>
              <a:rPr lang="de-AT" sz="1600" dirty="0" err="1"/>
              <a:t>by</a:t>
            </a:r>
            <a:r>
              <a:rPr lang="de-AT" sz="1600" dirty="0"/>
              <a:t> </a:t>
            </a:r>
            <a:r>
              <a:rPr lang="de-AT" sz="1600" dirty="0" err="1"/>
              <a:t>glyphosate</a:t>
            </a:r>
            <a:endParaRPr lang="de-AT" sz="1600" dirty="0"/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suppresses two enzymes (APS </a:t>
            </a:r>
            <a:r>
              <a:rPr lang="en-US" sz="1000" dirty="0"/>
              <a:t>(adenosine 5’-phosphosulfate)</a:t>
            </a:r>
            <a:r>
              <a:rPr lang="en-US" sz="1600" dirty="0"/>
              <a:t> kinase and PAPS </a:t>
            </a:r>
            <a:r>
              <a:rPr lang="en-US" sz="1000" dirty="0"/>
              <a:t>(3’-phosphoadenosine 5’-phosphosulfate)</a:t>
            </a:r>
            <a:r>
              <a:rPr lang="en-US" sz="1600" dirty="0"/>
              <a:t> reductase) involved in </a:t>
            </a:r>
            <a:r>
              <a:rPr lang="en-US" sz="1600" u="sng" dirty="0"/>
              <a:t>sulfate</a:t>
            </a:r>
            <a:r>
              <a:rPr lang="en-US" sz="1600" dirty="0"/>
              <a:t> activation and metabolism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Cytochrome P450 (CYP) enzymes dysfunction in the gut, liver, and kidneys leads to impaired supply of serotonin, melatonin and sulfate to the brain.</a:t>
            </a:r>
          </a:p>
          <a:p>
            <a:pPr lvl="1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1600" dirty="0"/>
              <a:t>Vitamin D activation is a two-step process </a:t>
            </a:r>
            <a:r>
              <a:rPr lang="en-US" sz="1100" dirty="0"/>
              <a:t>[</a:t>
            </a:r>
            <a:r>
              <a:rPr lang="en-US" sz="1100" dirty="0" err="1"/>
              <a:t>Wikvall</a:t>
            </a:r>
            <a:r>
              <a:rPr lang="en-US" sz="1100" dirty="0"/>
              <a:t>, K. (2001) Cytochrome P450 Enzymes in the Bioactivation of Vitamin D to Its Hormonal Form. International Journal of Molecular Medicine, 7, 201-209.]</a:t>
            </a:r>
          </a:p>
          <a:p>
            <a:pPr lvl="2" algn="just">
              <a:lnSpc>
                <a:spcPct val="100000"/>
              </a:lnSpc>
              <a:buFont typeface="+mj-lt"/>
              <a:buAutoNum type="arabicPeriod"/>
            </a:pPr>
            <a:r>
              <a:rPr lang="en-US" sz="1200" dirty="0"/>
              <a:t>liver: CYP-mediated (1 microsomal and 1 mitochondrial CYP-enzyme) oxidation to 25(OH)D3 (</a:t>
            </a:r>
            <a:r>
              <a:rPr lang="en-US" sz="1200" dirty="0" err="1"/>
              <a:t>calcidiol</a:t>
            </a:r>
            <a:r>
              <a:rPr lang="en-US" sz="1200" dirty="0"/>
              <a:t>)</a:t>
            </a:r>
          </a:p>
          <a:p>
            <a:pPr lvl="2" algn="just">
              <a:lnSpc>
                <a:spcPct val="100000"/>
              </a:lnSpc>
              <a:buFont typeface="+mj-lt"/>
              <a:buAutoNum type="arabicPeriod"/>
            </a:pPr>
            <a:r>
              <a:rPr lang="en-US" sz="1200" dirty="0"/>
              <a:t>kidneys: CYP-mediated (1 microsomal and 1 mitochondrial CYP-enzyme) oxidation to 1,25(OH)2D3 (calcitriol)</a:t>
            </a:r>
            <a:endParaRPr lang="de-AT" sz="1600" dirty="0"/>
          </a:p>
          <a:p>
            <a:pPr lvl="1" algn="just"/>
            <a:endParaRPr lang="en-US" sz="1800" dirty="0">
              <a:sym typeface="Wingdings" panose="05000000000000000000" pitchFamily="2" charset="2"/>
            </a:endParaRPr>
          </a:p>
          <a:p>
            <a:pPr algn="just">
              <a:buFont typeface="Wingdings" panose="05000000000000000000" pitchFamily="2" charset="2"/>
              <a:buChar char="à"/>
            </a:pP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996091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C0328-DE7F-798C-33FA-2AF4C905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7E821-D83A-4053-6EEC-4B6216A4E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7CD094-C98E-9771-984A-55F48D833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0"/>
            <a:ext cx="1144987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F36EB1-C96E-7CC6-866D-2AA5D452FFEE}"/>
              </a:ext>
            </a:extLst>
          </p:cNvPr>
          <p:cNvSpPr txBox="1"/>
          <p:nvPr/>
        </p:nvSpPr>
        <p:spPr>
          <a:xfrm>
            <a:off x="1091641" y="1144588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AT" dirty="0">
                <a:highlight>
                  <a:srgbClr val="FFFF00"/>
                </a:highlight>
              </a:rPr>
              <a:t>https://slideplayer.com/slide/11154346/</a:t>
            </a:r>
          </a:p>
        </p:txBody>
      </p:sp>
    </p:spTree>
    <p:extLst>
      <p:ext uri="{BB962C8B-B14F-4D97-AF65-F5344CB8AC3E}">
        <p14:creationId xmlns:p14="http://schemas.microsoft.com/office/powerpoint/2010/main" val="3705488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EE794-7B1E-AB42-B8F2-EE56F1120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481E0-C3B2-9CAC-4C22-F6E246F16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59D233-362C-934E-5C94-A6B9403FF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0"/>
            <a:ext cx="11449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41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6899B-150E-636A-CB43-D5240849C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4C967-19B8-E4D4-8BAD-932BC2ADB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B4D9E7-35E3-49E0-4971-6C264FC78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61" y="0"/>
            <a:ext cx="11449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21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C35BC-BF87-2E5A-BAAB-27828E62A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8BF5B5-6CC2-3FE6-9FFF-408928DC78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00" t="29067" r="28651" b="21867"/>
          <a:stretch/>
        </p:blipFill>
        <p:spPr>
          <a:xfrm>
            <a:off x="3286414" y="571733"/>
            <a:ext cx="5070399" cy="36301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EF498A-C3DC-01D6-CB7E-7698E96BC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7" t="41867" r="27452" b="38804"/>
          <a:stretch/>
        </p:blipFill>
        <p:spPr>
          <a:xfrm>
            <a:off x="3286414" y="4201901"/>
            <a:ext cx="527608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581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9D0075-E291-0AD7-D8AC-65D076232D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08" t="14799" r="25057" b="6000"/>
          <a:stretch/>
        </p:blipFill>
        <p:spPr>
          <a:xfrm>
            <a:off x="109727" y="118871"/>
            <a:ext cx="5157217" cy="6587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8A2547-C51E-F3B7-C61B-5C648B2E5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68" t="20000" r="25297" b="4667"/>
          <a:stretch/>
        </p:blipFill>
        <p:spPr>
          <a:xfrm>
            <a:off x="5449823" y="420624"/>
            <a:ext cx="5173578" cy="628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7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05D24-4548-6A53-BF6E-CE78F2CAC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28" t="33333" r="25217" b="33200"/>
          <a:stretch/>
        </p:blipFill>
        <p:spPr>
          <a:xfrm>
            <a:off x="137159" y="585216"/>
            <a:ext cx="6186737" cy="334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637F1-5C6F-9E55-F67B-72D18A6AE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408" t="25600" r="24977" b="31200"/>
          <a:stretch/>
        </p:blipFill>
        <p:spPr>
          <a:xfrm>
            <a:off x="6483095" y="219456"/>
            <a:ext cx="5396824" cy="371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28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30540" t="16663" r="31622" b="71736"/>
          <a:stretch/>
        </p:blipFill>
        <p:spPr>
          <a:xfrm>
            <a:off x="6450229" y="5120478"/>
            <a:ext cx="4613184" cy="766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Autism Treatment Evaluation Checklist (ATEC)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65791"/>
          </a:xfrm>
        </p:spPr>
        <p:txBody>
          <a:bodyPr>
            <a:normAutofit fontScale="25000" lnSpcReduction="20000"/>
          </a:bodyPr>
          <a:lstStyle/>
          <a:p>
            <a:r>
              <a:rPr lang="de-DE" sz="5600" dirty="0"/>
              <a:t>ATEC besteht aus insgesamt 77 Items (0-179 Punkten), die in 4 Untergruppen unterteilt sind:</a:t>
            </a:r>
          </a:p>
          <a:p>
            <a:pPr marL="971550" lvl="1" indent="-514350">
              <a:buFont typeface="+mj-lt"/>
              <a:buAutoNum type="romanUcPeriod"/>
            </a:pPr>
            <a:r>
              <a:rPr lang="de-DE" sz="5600" dirty="0"/>
              <a:t>Kommunikation/Sprache (14 Items mit je 0-2 Punkten; 0-28 Punkte)</a:t>
            </a:r>
          </a:p>
          <a:p>
            <a:pPr marL="971550" lvl="1" indent="-514350">
              <a:buFont typeface="+mj-lt"/>
              <a:buAutoNum type="romanUcPeriod"/>
            </a:pPr>
            <a:r>
              <a:rPr lang="de-DE" sz="5600" dirty="0"/>
              <a:t>Geselligkeit (20 Items mit je 0-2 Punkten; 0-40 Punkte)</a:t>
            </a:r>
          </a:p>
          <a:p>
            <a:pPr marL="971550" lvl="1" indent="-514350">
              <a:buFont typeface="+mj-lt"/>
              <a:buAutoNum type="romanUcPeriod"/>
            </a:pPr>
            <a:r>
              <a:rPr lang="de-DE" sz="5600" dirty="0"/>
              <a:t>Sensorisches / kognitives Bewusstsein (18 Items mit je 0-2 Punkten; 0-36 Punkte)</a:t>
            </a:r>
          </a:p>
          <a:p>
            <a:pPr marL="971550" lvl="1" indent="-514350">
              <a:buFont typeface="+mj-lt"/>
              <a:buAutoNum type="romanUcPeriod"/>
            </a:pPr>
            <a:r>
              <a:rPr lang="de-DE" sz="5600" dirty="0"/>
              <a:t>Gesundheit / Körperliches / Verhalten (25 Items mit je 0-3 Punkten; 0-75 Punkte) </a:t>
            </a:r>
            <a:r>
              <a:rPr lang="de-DE" sz="4400" dirty="0"/>
              <a:t>wie Schlafprobleme, Krampfanfälle, Magen-Darm-Probleme usw.</a:t>
            </a:r>
          </a:p>
          <a:p>
            <a:pPr marL="457200" lvl="1" indent="0">
              <a:buNone/>
            </a:pPr>
            <a:endParaRPr lang="de-DE" sz="5600" dirty="0"/>
          </a:p>
          <a:p>
            <a:pPr marL="457200" lvl="1" indent="0">
              <a:buNone/>
            </a:pPr>
            <a:r>
              <a:rPr lang="de-DE" sz="5600" dirty="0"/>
              <a:t>Je höher die Punktezahl, desto schwerer der Ausprägungsgrad der Autismus-Symptomatik!</a:t>
            </a:r>
          </a:p>
          <a:p>
            <a:pPr marL="457200" lvl="1" indent="0">
              <a:buNone/>
            </a:pPr>
            <a:endParaRPr lang="de-DE" sz="5600" dirty="0"/>
          </a:p>
          <a:p>
            <a:pPr marL="457200" lvl="1" indent="0">
              <a:buNone/>
            </a:pPr>
            <a:endParaRPr lang="de-DE" sz="5600" dirty="0"/>
          </a:p>
          <a:p>
            <a:pPr marL="228600" lvl="1">
              <a:spcBef>
                <a:spcPts val="1000"/>
              </a:spcBef>
            </a:pPr>
            <a:r>
              <a:rPr lang="de-DE" sz="5600" dirty="0"/>
              <a:t>ATEC wird von Eltern, Lehrern oder Betreuern in ca. 15 Minuten ausgefüllt</a:t>
            </a:r>
          </a:p>
          <a:p>
            <a:pPr marL="228600" lvl="1">
              <a:spcBef>
                <a:spcPts val="1000"/>
              </a:spcBef>
            </a:pPr>
            <a:r>
              <a:rPr lang="en-US" sz="5600" dirty="0"/>
              <a:t>ATEC </a:t>
            </a:r>
            <a:r>
              <a:rPr lang="en-US" sz="5600" dirty="0" err="1"/>
              <a:t>dient</a:t>
            </a:r>
            <a:r>
              <a:rPr lang="en-US" sz="5600" dirty="0"/>
              <a:t> </a:t>
            </a:r>
            <a:r>
              <a:rPr lang="en-US" sz="5600" dirty="0" err="1"/>
              <a:t>zur</a:t>
            </a:r>
            <a:r>
              <a:rPr lang="en-US" sz="5600" dirty="0"/>
              <a:t> </a:t>
            </a:r>
            <a:r>
              <a:rPr lang="en-US" sz="5600" dirty="0" err="1"/>
              <a:t>Behandlungsb</a:t>
            </a:r>
            <a:r>
              <a:rPr lang="de-DE" sz="5600" dirty="0" err="1"/>
              <a:t>ewertung</a:t>
            </a:r>
            <a:r>
              <a:rPr lang="de-DE" sz="5600" dirty="0"/>
              <a:t> von Autismus,</a:t>
            </a:r>
          </a:p>
          <a:p>
            <a:pPr marL="685800" lvl="2">
              <a:spcBef>
                <a:spcPts val="1000"/>
              </a:spcBef>
            </a:pPr>
            <a:r>
              <a:rPr lang="de-DE" sz="4400" dirty="0"/>
              <a:t>ist aber kein diagnostisches Tool, </a:t>
            </a:r>
            <a:r>
              <a:rPr lang="de-DE" sz="5600" dirty="0"/>
              <a:t>da es die Wirkung der Behandlung im Gegensatz zur Diagnose von Autismus misst</a:t>
            </a:r>
            <a:endParaRPr lang="de-DE" sz="4400" dirty="0"/>
          </a:p>
          <a:p>
            <a:pPr marL="685800" lvl="2">
              <a:spcBef>
                <a:spcPts val="1000"/>
              </a:spcBef>
            </a:pPr>
            <a:r>
              <a:rPr lang="de-DE" sz="4400" dirty="0"/>
              <a:t>dient als Score (Gesamt- und Untergruppen-Score), also eine Punktzahl, eine Verlaufskontrolle (Vergleich zwischen unterschiedlichen Zeitpunkten).</a:t>
            </a:r>
          </a:p>
          <a:p>
            <a:pPr marL="228600" lvl="1">
              <a:spcBef>
                <a:spcPts val="1000"/>
              </a:spcBef>
            </a:pPr>
            <a:endParaRPr lang="de-DE" sz="5600" dirty="0"/>
          </a:p>
          <a:p>
            <a:r>
              <a:rPr lang="de-DE" sz="5600" dirty="0"/>
              <a:t>ATEC kann seit 2013 frei über die Website des </a:t>
            </a:r>
            <a:r>
              <a:rPr lang="de-DE" sz="5600" dirty="0" err="1"/>
              <a:t>Autism</a:t>
            </a:r>
            <a:r>
              <a:rPr lang="de-DE" sz="5600" dirty="0"/>
              <a:t> Research Institute</a:t>
            </a:r>
          </a:p>
          <a:p>
            <a:pPr marL="0" indent="0">
              <a:buNone/>
            </a:pPr>
            <a:r>
              <a:rPr lang="de-DE" sz="5600" dirty="0"/>
              <a:t>      heruntergeladen werden </a:t>
            </a:r>
            <a:r>
              <a:rPr lang="de-DE" sz="4000" dirty="0"/>
              <a:t>(</a:t>
            </a:r>
            <a:r>
              <a:rPr lang="de-DE" sz="4000" i="1" dirty="0"/>
              <a:t>https://survey.alchemer.com/s3/6068112/8e8f97ecfd26</a:t>
            </a:r>
            <a:r>
              <a:rPr lang="de-DE" sz="4000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 err="1"/>
              <a:t>Mahapatra</a:t>
            </a:r>
            <a:r>
              <a:rPr lang="de-DE" dirty="0"/>
              <a:t> S, </a:t>
            </a:r>
            <a:r>
              <a:rPr lang="de-DE" dirty="0" err="1"/>
              <a:t>Khokhlovich</a:t>
            </a:r>
            <a:r>
              <a:rPr lang="de-DE" dirty="0"/>
              <a:t> E, Martinez S, </a:t>
            </a:r>
            <a:r>
              <a:rPr lang="de-DE" dirty="0" err="1"/>
              <a:t>Kannel</a:t>
            </a:r>
            <a:r>
              <a:rPr lang="de-DE" dirty="0"/>
              <a:t> B, </a:t>
            </a:r>
            <a:r>
              <a:rPr lang="de-DE" dirty="0" err="1"/>
              <a:t>Edelson</a:t>
            </a:r>
            <a:r>
              <a:rPr lang="de-DE" dirty="0"/>
              <a:t> SM, </a:t>
            </a:r>
            <a:r>
              <a:rPr lang="de-DE" dirty="0" err="1"/>
              <a:t>Vyshedskiy</a:t>
            </a:r>
            <a:r>
              <a:rPr lang="de-DE" dirty="0"/>
              <a:t> A. Longitudinal </a:t>
            </a:r>
            <a:r>
              <a:rPr lang="de-DE" dirty="0" err="1"/>
              <a:t>Epidemiological</a:t>
            </a:r>
            <a:r>
              <a:rPr lang="de-DE" dirty="0"/>
              <a:t> Study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Autism</a:t>
            </a:r>
            <a:r>
              <a:rPr lang="de-DE" dirty="0"/>
              <a:t> Subgroups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Autism</a:t>
            </a:r>
            <a:r>
              <a:rPr lang="de-DE" dirty="0"/>
              <a:t> Treatment Evaluation Checklist (ATEC) Score. J </a:t>
            </a:r>
            <a:r>
              <a:rPr lang="de-DE" dirty="0" err="1"/>
              <a:t>Autism</a:t>
            </a:r>
            <a:r>
              <a:rPr lang="de-DE" dirty="0"/>
              <a:t> </a:t>
            </a:r>
            <a:r>
              <a:rPr lang="de-DE" dirty="0" err="1"/>
              <a:t>Dev</a:t>
            </a:r>
            <a:r>
              <a:rPr lang="de-DE" dirty="0"/>
              <a:t> </a:t>
            </a:r>
            <a:r>
              <a:rPr lang="de-DE" dirty="0" err="1"/>
              <a:t>Disord</a:t>
            </a:r>
            <a:r>
              <a:rPr lang="de-DE" dirty="0"/>
              <a:t>. 2020 May;50(5):1497-1508. </a:t>
            </a:r>
            <a:r>
              <a:rPr lang="de-DE" dirty="0" err="1"/>
              <a:t>doi</a:t>
            </a:r>
            <a:r>
              <a:rPr lang="de-DE" dirty="0"/>
              <a:t>: 10.1007/s10803-018-3699-2. PMID: 30062397; PMCID: PMC7211200.</a:t>
            </a:r>
          </a:p>
          <a:p>
            <a:pPr marL="0" indent="0">
              <a:buNone/>
            </a:pPr>
            <a:r>
              <a:rPr lang="de-DE" dirty="0"/>
              <a:t>Geier, D. A., Kern, J. K., &amp; Geier, M. R. (2013). Ein Vergleich der </a:t>
            </a:r>
            <a:r>
              <a:rPr lang="de-DE" dirty="0" err="1"/>
              <a:t>Autism</a:t>
            </a:r>
            <a:r>
              <a:rPr lang="de-DE" dirty="0"/>
              <a:t> Treatment Evaluation Checklist (ATEC) und der </a:t>
            </a:r>
            <a:r>
              <a:rPr lang="de-DE" dirty="0" err="1"/>
              <a:t>Childhood</a:t>
            </a:r>
            <a:r>
              <a:rPr lang="de-DE" dirty="0"/>
              <a:t> </a:t>
            </a:r>
            <a:r>
              <a:rPr lang="de-DE" dirty="0" err="1"/>
              <a:t>Autism</a:t>
            </a:r>
            <a:r>
              <a:rPr lang="de-DE" dirty="0"/>
              <a:t> Rating </a:t>
            </a:r>
            <a:r>
              <a:rPr lang="de-DE" dirty="0" err="1"/>
              <a:t>Scale</a:t>
            </a:r>
            <a:r>
              <a:rPr lang="de-DE" dirty="0"/>
              <a:t> (CARS) zur quantitativen Bewertung von Autismus. Zeitschrift für psychische Gesundheitsforschung bei geistigen Behinderungen, 6 (4), 255-267.</a:t>
            </a:r>
            <a:endParaRPr lang="de-AT" dirty="0"/>
          </a:p>
        </p:txBody>
      </p:sp>
      <p:sp>
        <p:nvSpPr>
          <p:cNvPr id="5" name="Textfeld 4"/>
          <p:cNvSpPr txBox="1"/>
          <p:nvPr/>
        </p:nvSpPr>
        <p:spPr>
          <a:xfrm>
            <a:off x="8030573" y="2972083"/>
            <a:ext cx="4029622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AT" sz="1100" dirty="0"/>
              <a:t>Die Einteilung bzgl. </a:t>
            </a:r>
            <a:r>
              <a:rPr lang="de-DE" sz="1100" dirty="0"/>
              <a:t>Ausprägungsgrad der Autismus-Symptomatik wurde von  </a:t>
            </a:r>
            <a:r>
              <a:rPr lang="de-DE" sz="1100" dirty="0" err="1"/>
              <a:t>Mahapatra</a:t>
            </a:r>
            <a:r>
              <a:rPr lang="de-DE" sz="1100" dirty="0"/>
              <a:t> et al. 2020 übernommen.</a:t>
            </a:r>
          </a:p>
          <a:p>
            <a:endParaRPr lang="de-DE" sz="400" dirty="0"/>
          </a:p>
          <a:p>
            <a:pPr lvl="1"/>
            <a:r>
              <a:rPr lang="de-DE" sz="900" dirty="0"/>
              <a:t>0-20 Punkte:	keine/ sehr geringe Autismus-Symptomatik</a:t>
            </a:r>
          </a:p>
          <a:p>
            <a:pPr lvl="1"/>
            <a:r>
              <a:rPr lang="de-DE" sz="900" dirty="0"/>
              <a:t>21-49 Punkte:	milde Autismus-Symptomatik</a:t>
            </a:r>
          </a:p>
          <a:p>
            <a:pPr lvl="1"/>
            <a:r>
              <a:rPr lang="de-DE" sz="900" dirty="0"/>
              <a:t>50-79 Punkte:	moderate Autismus-Symptomatik</a:t>
            </a:r>
          </a:p>
          <a:p>
            <a:pPr lvl="1"/>
            <a:r>
              <a:rPr lang="de-DE" sz="900" dirty="0"/>
              <a:t>80-179 Punkte:	ausgeprägte Autismus-Symptomatik</a:t>
            </a:r>
          </a:p>
          <a:p>
            <a:endParaRPr lang="de-DE" sz="400" dirty="0"/>
          </a:p>
          <a:p>
            <a:pPr algn="just"/>
            <a:r>
              <a:rPr lang="de-DE" sz="600" dirty="0" err="1"/>
              <a:t>Mahapatra</a:t>
            </a:r>
            <a:r>
              <a:rPr lang="de-DE" sz="600" dirty="0"/>
              <a:t> S, </a:t>
            </a:r>
            <a:r>
              <a:rPr lang="de-DE" sz="600" dirty="0" err="1"/>
              <a:t>Khokhlovich</a:t>
            </a:r>
            <a:r>
              <a:rPr lang="de-DE" sz="600" dirty="0"/>
              <a:t> E, Martinez S, </a:t>
            </a:r>
            <a:r>
              <a:rPr lang="de-DE" sz="600" dirty="0" err="1"/>
              <a:t>Kannel</a:t>
            </a:r>
            <a:r>
              <a:rPr lang="de-DE" sz="600" dirty="0"/>
              <a:t> B, </a:t>
            </a:r>
            <a:r>
              <a:rPr lang="de-DE" sz="600" dirty="0" err="1"/>
              <a:t>Edelson</a:t>
            </a:r>
            <a:r>
              <a:rPr lang="de-DE" sz="600" dirty="0"/>
              <a:t> SM, </a:t>
            </a:r>
            <a:r>
              <a:rPr lang="de-DE" sz="600" dirty="0" err="1"/>
              <a:t>Vyshedskiy</a:t>
            </a:r>
            <a:r>
              <a:rPr lang="de-DE" sz="600" dirty="0"/>
              <a:t> A. Longitudinal </a:t>
            </a:r>
            <a:r>
              <a:rPr lang="de-DE" sz="600" dirty="0" err="1"/>
              <a:t>Epidemiological</a:t>
            </a:r>
            <a:r>
              <a:rPr lang="de-DE" sz="600" dirty="0"/>
              <a:t> Study </a:t>
            </a:r>
            <a:r>
              <a:rPr lang="de-DE" sz="600" dirty="0" err="1"/>
              <a:t>of</a:t>
            </a:r>
            <a:r>
              <a:rPr lang="de-DE" sz="600" dirty="0"/>
              <a:t> </a:t>
            </a:r>
            <a:r>
              <a:rPr lang="de-DE" sz="600" dirty="0" err="1"/>
              <a:t>Autism</a:t>
            </a:r>
            <a:r>
              <a:rPr lang="de-DE" sz="600" dirty="0"/>
              <a:t> Subgroups </a:t>
            </a:r>
            <a:r>
              <a:rPr lang="de-DE" sz="600" dirty="0" err="1"/>
              <a:t>Using</a:t>
            </a:r>
            <a:r>
              <a:rPr lang="de-DE" sz="600" dirty="0"/>
              <a:t> </a:t>
            </a:r>
            <a:r>
              <a:rPr lang="de-DE" sz="600" dirty="0" err="1"/>
              <a:t>Autism</a:t>
            </a:r>
            <a:r>
              <a:rPr lang="de-DE" sz="600" dirty="0"/>
              <a:t> Treatment Evaluation Checklist (ATEC) Score. J </a:t>
            </a:r>
            <a:r>
              <a:rPr lang="de-DE" sz="600" dirty="0" err="1"/>
              <a:t>Autism</a:t>
            </a:r>
            <a:r>
              <a:rPr lang="de-DE" sz="600" dirty="0"/>
              <a:t> </a:t>
            </a:r>
            <a:r>
              <a:rPr lang="de-DE" sz="600" dirty="0" err="1"/>
              <a:t>Dev</a:t>
            </a:r>
            <a:r>
              <a:rPr lang="de-DE" sz="600" dirty="0"/>
              <a:t> </a:t>
            </a:r>
            <a:r>
              <a:rPr lang="de-DE" sz="600" dirty="0" err="1"/>
              <a:t>Disord</a:t>
            </a:r>
            <a:r>
              <a:rPr lang="de-DE" sz="600" dirty="0"/>
              <a:t>. 2020 May;50(5):1497-1508. </a:t>
            </a:r>
            <a:r>
              <a:rPr lang="de-DE" sz="600" dirty="0" err="1"/>
              <a:t>doi</a:t>
            </a:r>
            <a:r>
              <a:rPr lang="de-DE" sz="600" dirty="0"/>
              <a:t>: 10.1007/s10803-018-3699-2. PMID: 30062397; PMCID: PMC7211200.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707693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87BF42CA-AD55-48B4-8949-C4DCA60A6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6AE1D3D-3106-4CB2-AA7C-0C1642AC0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0A31B6AF-B711-4CDB-8C2B-16E963DDC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8137" y="0"/>
            <a:ext cx="5646974" cy="6483075"/>
            <a:chOff x="-19221" y="0"/>
            <a:chExt cx="5646974" cy="648307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A818331-E13C-49C6-B98D-A60AD0E8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37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: Shape 13">
              <a:extLst>
                <a:ext uri="{FF2B5EF4-FFF2-40B4-BE49-F238E27FC236}">
                  <a16:creationId xmlns:a16="http://schemas.microsoft.com/office/drawing/2014/main" id="{67C4629D-4AB7-48D4-A61B-1AE1837A78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54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4">
              <a:extLst>
                <a:ext uri="{FF2B5EF4-FFF2-40B4-BE49-F238E27FC236}">
                  <a16:creationId xmlns:a16="http://schemas.microsoft.com/office/drawing/2014/main" id="{D1E30050-9FC4-4CC7-8C0B-BF5EFD106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15">
              <a:extLst>
                <a:ext uri="{FF2B5EF4-FFF2-40B4-BE49-F238E27FC236}">
                  <a16:creationId xmlns:a16="http://schemas.microsoft.com/office/drawing/2014/main" id="{E7E03733-50FD-49A6-B226-40F6A0AD4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16">
              <a:extLst>
                <a:ext uri="{FF2B5EF4-FFF2-40B4-BE49-F238E27FC236}">
                  <a16:creationId xmlns:a16="http://schemas.microsoft.com/office/drawing/2014/main" id="{8A614510-A9F4-41B6-B78E-F49E390C7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74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672" y="2053641"/>
            <a:ext cx="3669161" cy="2760098"/>
          </a:xfrm>
        </p:spPr>
        <p:txBody>
          <a:bodyPr>
            <a:normAutofit/>
          </a:bodyPr>
          <a:lstStyle/>
          <a:p>
            <a:r>
              <a:rPr lang="de-AT" sz="4000">
                <a:solidFill>
                  <a:schemeClr val="tx2"/>
                </a:solidFill>
              </a:rPr>
              <a:t>AUTISMUS SPECTRUM DISORDERS (ASD)</a:t>
            </a:r>
          </a:p>
        </p:txBody>
      </p:sp>
      <p:sp>
        <p:nvSpPr>
          <p:cNvPr id="3" name="Untertitel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  <a:noFill/>
          <a:ln>
            <a:noFill/>
          </a:ln>
        </p:spPr>
        <p:txBody>
          <a:bodyPr anchor="ctr">
            <a:normAutofit/>
          </a:bodyPr>
          <a:lstStyle/>
          <a:p>
            <a:endParaRPr lang="de-AT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AT" sz="1800" dirty="0">
                <a:solidFill>
                  <a:schemeClr val="tx2"/>
                </a:solidFill>
              </a:rPr>
              <a:t>= </a:t>
            </a:r>
            <a:r>
              <a:rPr lang="de-AT" sz="1800" dirty="0" err="1">
                <a:solidFill>
                  <a:schemeClr val="tx2"/>
                </a:solidFill>
              </a:rPr>
              <a:t>neurodevelopmental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disorder</a:t>
            </a:r>
            <a:endParaRPr lang="de-AT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de-AT" sz="1800" dirty="0" err="1">
                <a:solidFill>
                  <a:schemeClr val="tx2"/>
                </a:solidFill>
              </a:rPr>
              <a:t>with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multifactorial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etiology</a:t>
            </a:r>
            <a:r>
              <a:rPr lang="de-AT" sz="1800" dirty="0">
                <a:solidFill>
                  <a:schemeClr val="tx2"/>
                </a:solidFill>
              </a:rPr>
              <a:t> and </a:t>
            </a:r>
            <a:r>
              <a:rPr lang="de-AT" sz="1800" dirty="0" err="1">
                <a:solidFill>
                  <a:schemeClr val="tx2"/>
                </a:solidFill>
              </a:rPr>
              <a:t>the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following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core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symptoms</a:t>
            </a:r>
            <a:r>
              <a:rPr lang="de-AT" sz="1800" dirty="0">
                <a:solidFill>
                  <a:schemeClr val="tx2"/>
                </a:solidFill>
              </a:rPr>
              <a:t> (American </a:t>
            </a:r>
            <a:r>
              <a:rPr lang="de-AT" sz="1800" dirty="0" err="1">
                <a:solidFill>
                  <a:schemeClr val="tx2"/>
                </a:solidFill>
              </a:rPr>
              <a:t>Psychiatric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Association</a:t>
            </a:r>
            <a:r>
              <a:rPr lang="de-AT" sz="1800" dirty="0">
                <a:solidFill>
                  <a:schemeClr val="tx2"/>
                </a:solidFill>
              </a:rPr>
              <a:t>, 2013):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1800" dirty="0" err="1">
                <a:solidFill>
                  <a:schemeClr val="tx2"/>
                </a:solidFill>
              </a:rPr>
              <a:t>communication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deficit</a:t>
            </a:r>
            <a:endParaRPr lang="de-AT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1800" dirty="0">
                <a:solidFill>
                  <a:schemeClr val="tx2"/>
                </a:solidFill>
              </a:rPr>
              <a:t>social </a:t>
            </a:r>
            <a:r>
              <a:rPr lang="de-AT" sz="1800" dirty="0" err="1">
                <a:solidFill>
                  <a:schemeClr val="tx2"/>
                </a:solidFill>
              </a:rPr>
              <a:t>interactions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deficits</a:t>
            </a:r>
            <a:endParaRPr lang="de-AT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1800" dirty="0" err="1">
                <a:solidFill>
                  <a:schemeClr val="tx2"/>
                </a:solidFill>
              </a:rPr>
              <a:t>sensory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perception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disorders</a:t>
            </a:r>
            <a:endParaRPr lang="de-AT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1800" dirty="0" err="1">
                <a:solidFill>
                  <a:schemeClr val="tx2"/>
                </a:solidFill>
              </a:rPr>
              <a:t>stereotypical</a:t>
            </a:r>
            <a:r>
              <a:rPr lang="de-AT" sz="1800" dirty="0">
                <a:solidFill>
                  <a:schemeClr val="tx2"/>
                </a:solidFill>
              </a:rPr>
              <a:t> </a:t>
            </a:r>
            <a:r>
              <a:rPr lang="de-AT" sz="1800" dirty="0" err="1">
                <a:solidFill>
                  <a:schemeClr val="tx2"/>
                </a:solidFill>
              </a:rPr>
              <a:t>behavior</a:t>
            </a:r>
            <a:endParaRPr lang="de-AT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508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1EA7FA8-6652-4CC5-90F4-3D48CAC0C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D63264-3892-0288-F581-9AA2595FA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de-DE" sz="3700" dirty="0">
                <a:latin typeface="Arial Unicode MS"/>
              </a:rPr>
              <a:t>Are ASD mental disorders (psych) or biological/neurological disorders (brain)?</a:t>
            </a:r>
            <a:endParaRPr lang="de-AT" sz="37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2B3502-237D-8F58-7FF9-3959DAF73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13625"/>
            <a:ext cx="5269301" cy="41633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/>
              <a:t>It's time to clear up a misunderstanding. </a:t>
            </a:r>
          </a:p>
          <a:p>
            <a:r>
              <a:rPr lang="en-US" sz="1700" dirty="0"/>
              <a:t>Autism is </a:t>
            </a:r>
            <a:r>
              <a:rPr lang="en-US" sz="1700" b="1" dirty="0"/>
              <a:t>NOT a mental disorder or mental illness</a:t>
            </a:r>
            <a:r>
              <a:rPr lang="en-US" sz="1700" dirty="0"/>
              <a:t>, although it comes with its own labels and stigmas and is still diagnosed as a 'psychological disorder' (since there are no biological/neurological/cell-based biomarkers available yet).</a:t>
            </a:r>
          </a:p>
          <a:p>
            <a:r>
              <a:rPr lang="en-US" sz="1700" dirty="0"/>
              <a:t>Since autistic people do NOT 'choose' to behave the way they do, autism is actually not a mental illness either!!!</a:t>
            </a:r>
          </a:p>
          <a:p>
            <a:r>
              <a:rPr lang="en-US" sz="1700" dirty="0"/>
              <a:t>There is no known psychological factor proven to cause autism.</a:t>
            </a:r>
          </a:p>
          <a:p>
            <a:r>
              <a:rPr lang="en-US" sz="1700" dirty="0"/>
              <a:t>However, there are links to biological and neurological differences in the brain, suggesting a biological/genetic as opposed to psychological component.</a:t>
            </a:r>
          </a:p>
          <a:p>
            <a:endParaRPr lang="de-AT" sz="17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FB1E0-C841-F476-FE5C-4FA1CAB6C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35" r="14775"/>
          <a:stretch/>
        </p:blipFill>
        <p:spPr>
          <a:xfrm>
            <a:off x="6573962" y="2013626"/>
            <a:ext cx="4488714" cy="3576825"/>
          </a:xfrm>
          <a:custGeom>
            <a:avLst/>
            <a:gdLst/>
            <a:ahLst/>
            <a:cxnLst/>
            <a:rect l="l" t="t" r="r" b="b"/>
            <a:pathLst>
              <a:path w="4488714" h="3576825">
                <a:moveTo>
                  <a:pt x="713492" y="15"/>
                </a:moveTo>
                <a:cubicBezTo>
                  <a:pt x="723739" y="278"/>
                  <a:pt x="734339" y="3967"/>
                  <a:pt x="743942" y="5139"/>
                </a:cubicBezTo>
                <a:cubicBezTo>
                  <a:pt x="955929" y="31374"/>
                  <a:pt x="1167914" y="59717"/>
                  <a:pt x="1380134" y="84780"/>
                </a:cubicBezTo>
                <a:cubicBezTo>
                  <a:pt x="1578535" y="108204"/>
                  <a:pt x="1778340" y="113591"/>
                  <a:pt x="1977677" y="125771"/>
                </a:cubicBezTo>
                <a:cubicBezTo>
                  <a:pt x="2218942" y="140529"/>
                  <a:pt x="2459740" y="161377"/>
                  <a:pt x="2699600" y="194169"/>
                </a:cubicBezTo>
                <a:cubicBezTo>
                  <a:pt x="2866144" y="217126"/>
                  <a:pt x="3034328" y="233053"/>
                  <a:pt x="3203214" y="214783"/>
                </a:cubicBezTo>
                <a:cubicBezTo>
                  <a:pt x="3211646" y="213845"/>
                  <a:pt x="3221250" y="210801"/>
                  <a:pt x="3228277" y="213845"/>
                </a:cubicBezTo>
                <a:cubicBezTo>
                  <a:pt x="3310262" y="248045"/>
                  <a:pt x="3399740" y="223449"/>
                  <a:pt x="3484768" y="244999"/>
                </a:cubicBezTo>
                <a:cubicBezTo>
                  <a:pt x="3462984" y="328154"/>
                  <a:pt x="3369523" y="321361"/>
                  <a:pt x="3316820" y="378984"/>
                </a:cubicBezTo>
                <a:cubicBezTo>
                  <a:pt x="3402785" y="401939"/>
                  <a:pt x="3480084" y="425129"/>
                  <a:pt x="3558554" y="442462"/>
                </a:cubicBezTo>
                <a:cubicBezTo>
                  <a:pt x="3641709" y="460733"/>
                  <a:pt x="3712214" y="510158"/>
                  <a:pt x="3793494" y="532176"/>
                </a:cubicBezTo>
                <a:cubicBezTo>
                  <a:pt x="3810829" y="536861"/>
                  <a:pt x="3831676" y="553257"/>
                  <a:pt x="3837766" y="569186"/>
                </a:cubicBezTo>
                <a:cubicBezTo>
                  <a:pt x="3857442" y="620719"/>
                  <a:pt x="4250260" y="765244"/>
                  <a:pt x="4203881" y="811154"/>
                </a:cubicBezTo>
                <a:cubicBezTo>
                  <a:pt x="4184673" y="830128"/>
                  <a:pt x="4159844" y="843714"/>
                  <a:pt x="4133843" y="862453"/>
                </a:cubicBezTo>
                <a:cubicBezTo>
                  <a:pt x="4172962" y="897823"/>
                  <a:pt x="4216998" y="913283"/>
                  <a:pt x="4263846" y="923823"/>
                </a:cubicBezTo>
                <a:cubicBezTo>
                  <a:pt x="4277901" y="927103"/>
                  <a:pt x="4291721" y="933661"/>
                  <a:pt x="4293126" y="949590"/>
                </a:cubicBezTo>
                <a:cubicBezTo>
                  <a:pt x="4294531" y="966220"/>
                  <a:pt x="4280242" y="972778"/>
                  <a:pt x="4268297" y="980509"/>
                </a:cubicBezTo>
                <a:cubicBezTo>
                  <a:pt x="4251666" y="991283"/>
                  <a:pt x="4235503" y="1000654"/>
                  <a:pt x="4214422" y="1002059"/>
                </a:cubicBezTo>
                <a:cubicBezTo>
                  <a:pt x="4179754" y="1004167"/>
                  <a:pt x="4163124" y="1034149"/>
                  <a:pt x="4142980" y="1056636"/>
                </a:cubicBezTo>
                <a:cubicBezTo>
                  <a:pt x="4131736" y="1069286"/>
                  <a:pt x="4126114" y="1094817"/>
                  <a:pt x="4145790" y="1099268"/>
                </a:cubicBezTo>
                <a:cubicBezTo>
                  <a:pt x="4193106" y="1110043"/>
                  <a:pt x="4189358" y="1141197"/>
                  <a:pt x="4188188" y="1176567"/>
                </a:cubicBezTo>
                <a:cubicBezTo>
                  <a:pt x="4186548" y="1220370"/>
                  <a:pt x="4158673" y="1240514"/>
                  <a:pt x="4124474" y="1257380"/>
                </a:cubicBezTo>
                <a:cubicBezTo>
                  <a:pt x="4112762" y="1263235"/>
                  <a:pt x="4096132" y="1263000"/>
                  <a:pt x="4091680" y="1281271"/>
                </a:cubicBezTo>
                <a:cubicBezTo>
                  <a:pt x="4110888" y="1298606"/>
                  <a:pt x="4134312" y="1284551"/>
                  <a:pt x="4154926" y="1289469"/>
                </a:cubicBezTo>
                <a:cubicBezTo>
                  <a:pt x="4172025" y="1293452"/>
                  <a:pt x="4200368" y="1291344"/>
                  <a:pt x="4176944" y="1323200"/>
                </a:cubicBezTo>
                <a:cubicBezTo>
                  <a:pt x="4170150" y="1332335"/>
                  <a:pt x="4178114" y="1339363"/>
                  <a:pt x="4186782" y="1340066"/>
                </a:cubicBezTo>
                <a:cubicBezTo>
                  <a:pt x="4256117" y="1347327"/>
                  <a:pt x="4224260" y="1411743"/>
                  <a:pt x="4246513" y="1445708"/>
                </a:cubicBezTo>
                <a:cubicBezTo>
                  <a:pt x="4252602" y="1455076"/>
                  <a:pt x="4246044" y="1471239"/>
                  <a:pt x="4236440" y="1475221"/>
                </a:cubicBezTo>
                <a:cubicBezTo>
                  <a:pt x="4175069" y="1501456"/>
                  <a:pt x="4166637" y="1563998"/>
                  <a:pt x="4136888" y="1617873"/>
                </a:cubicBezTo>
                <a:cubicBezTo>
                  <a:pt x="4169214" y="1639188"/>
                  <a:pt x="4207863" y="1643873"/>
                  <a:pt x="4242764" y="1657693"/>
                </a:cubicBezTo>
                <a:cubicBezTo>
                  <a:pt x="4279072" y="1672216"/>
                  <a:pt x="4279072" y="1682991"/>
                  <a:pt x="4249089" y="1725153"/>
                </a:cubicBezTo>
                <a:cubicBezTo>
                  <a:pt x="4327090" y="1734290"/>
                  <a:pt x="4327090" y="1734290"/>
                  <a:pt x="4302964" y="1800579"/>
                </a:cubicBezTo>
                <a:cubicBezTo>
                  <a:pt x="4368318" y="1806669"/>
                  <a:pt x="4411417" y="1838057"/>
                  <a:pt x="4421488" y="1906689"/>
                </a:cubicBezTo>
                <a:cubicBezTo>
                  <a:pt x="4426408" y="1939951"/>
                  <a:pt x="4455922" y="1955644"/>
                  <a:pt x="4488714" y="1977897"/>
                </a:cubicBezTo>
                <a:cubicBezTo>
                  <a:pt x="4447958" y="1999448"/>
                  <a:pt x="4420318" y="2044421"/>
                  <a:pt x="4372767" y="1996870"/>
                </a:cubicBezTo>
                <a:cubicBezTo>
                  <a:pt x="4355434" y="1979537"/>
                  <a:pt x="4357072" y="2001555"/>
                  <a:pt x="4354731" y="2007880"/>
                </a:cubicBezTo>
                <a:cubicBezTo>
                  <a:pt x="4349110" y="2023339"/>
                  <a:pt x="4360820" y="2033646"/>
                  <a:pt x="4368551" y="2045357"/>
                </a:cubicBezTo>
                <a:cubicBezTo>
                  <a:pt x="4376046" y="2057070"/>
                  <a:pt x="4384948" y="2069484"/>
                  <a:pt x="4387056" y="2082603"/>
                </a:cubicBezTo>
                <a:cubicBezTo>
                  <a:pt x="4388460" y="2091738"/>
                  <a:pt x="4381668" y="2105088"/>
                  <a:pt x="4374173" y="2111882"/>
                </a:cubicBezTo>
                <a:cubicBezTo>
                  <a:pt x="4334820" y="2147720"/>
                  <a:pt x="4358244" y="2228299"/>
                  <a:pt x="4283756" y="2238606"/>
                </a:cubicBezTo>
                <a:cubicBezTo>
                  <a:pt x="4250260" y="2243289"/>
                  <a:pt x="4234098" y="2272804"/>
                  <a:pt x="4209503" y="2288966"/>
                </a:cubicBezTo>
                <a:cubicBezTo>
                  <a:pt x="4124006" y="2345418"/>
                  <a:pt x="4066851" y="2418032"/>
                  <a:pt x="4040383" y="2517817"/>
                </a:cubicBezTo>
                <a:cubicBezTo>
                  <a:pt x="4033122" y="2545457"/>
                  <a:pt x="4005246" y="2567711"/>
                  <a:pt x="3987210" y="2592071"/>
                </a:cubicBezTo>
                <a:cubicBezTo>
                  <a:pt x="3995878" y="2609873"/>
                  <a:pt x="4043193" y="2571458"/>
                  <a:pt x="4026563" y="2618305"/>
                </a:cubicBezTo>
                <a:cubicBezTo>
                  <a:pt x="4013914" y="2653442"/>
                  <a:pt x="3981588" y="2675226"/>
                  <a:pt x="3951137" y="2696074"/>
                </a:cubicBezTo>
                <a:cubicBezTo>
                  <a:pt x="3916470" y="2719731"/>
                  <a:pt x="3878055" y="2738704"/>
                  <a:pt x="3862360" y="2782506"/>
                </a:cubicBezTo>
                <a:cubicBezTo>
                  <a:pt x="3859081" y="2791877"/>
                  <a:pt x="3848540" y="2801714"/>
                  <a:pt x="3839172" y="2805463"/>
                </a:cubicBezTo>
                <a:cubicBezTo>
                  <a:pt x="3350549" y="3576343"/>
                  <a:pt x="2147734" y="3581495"/>
                  <a:pt x="2009066" y="3576107"/>
                </a:cubicBezTo>
                <a:cubicBezTo>
                  <a:pt x="1841116" y="3569315"/>
                  <a:pt x="1682302" y="3521764"/>
                  <a:pt x="1526534" y="3462502"/>
                </a:cubicBezTo>
                <a:cubicBezTo>
                  <a:pt x="1460712" y="3437439"/>
                  <a:pt x="1399577" y="3401835"/>
                  <a:pt x="1335628" y="3374195"/>
                </a:cubicBezTo>
                <a:cubicBezTo>
                  <a:pt x="1247321" y="3336013"/>
                  <a:pt x="1179158" y="3263165"/>
                  <a:pt x="1091084" y="3232479"/>
                </a:cubicBezTo>
                <a:cubicBezTo>
                  <a:pt x="1000434" y="3200857"/>
                  <a:pt x="922901" y="3143000"/>
                  <a:pt x="829673" y="3118405"/>
                </a:cubicBezTo>
                <a:cubicBezTo>
                  <a:pt x="780484" y="3105288"/>
                  <a:pt x="732933" y="3081631"/>
                  <a:pt x="740662" y="3013935"/>
                </a:cubicBezTo>
                <a:cubicBezTo>
                  <a:pt x="742771" y="2994727"/>
                  <a:pt x="729888" y="2979034"/>
                  <a:pt x="709509" y="2984656"/>
                </a:cubicBezTo>
                <a:cubicBezTo>
                  <a:pt x="670626" y="2995196"/>
                  <a:pt x="653058" y="2967321"/>
                  <a:pt x="631507" y="2946474"/>
                </a:cubicBezTo>
                <a:cubicBezTo>
                  <a:pt x="593093" y="2909465"/>
                  <a:pt x="556552" y="2870113"/>
                  <a:pt x="495415" y="2864022"/>
                </a:cubicBezTo>
                <a:cubicBezTo>
                  <a:pt x="507126" y="2834976"/>
                  <a:pt x="527037" y="2839193"/>
                  <a:pt x="545308" y="2845283"/>
                </a:cubicBezTo>
                <a:cubicBezTo>
                  <a:pt x="593327" y="2861212"/>
                  <a:pt x="640877" y="2879248"/>
                  <a:pt x="688896" y="2895176"/>
                </a:cubicBezTo>
                <a:cubicBezTo>
                  <a:pt x="720284" y="2905483"/>
                  <a:pt x="751438" y="2920006"/>
                  <a:pt x="793367" y="2908527"/>
                </a:cubicBezTo>
                <a:cubicBezTo>
                  <a:pt x="757294" y="2849968"/>
                  <a:pt x="695923" y="2839427"/>
                  <a:pt x="646265" y="2821391"/>
                </a:cubicBezTo>
                <a:cubicBezTo>
                  <a:pt x="584192" y="2798670"/>
                  <a:pt x="547651" y="2755803"/>
                  <a:pt x="503847" y="2708019"/>
                </a:cubicBezTo>
                <a:cubicBezTo>
                  <a:pt x="549524" y="2696541"/>
                  <a:pt x="577867" y="2731678"/>
                  <a:pt x="613705" y="2729803"/>
                </a:cubicBezTo>
                <a:cubicBezTo>
                  <a:pt x="615580" y="2723714"/>
                  <a:pt x="618859" y="2714813"/>
                  <a:pt x="618390" y="2714577"/>
                </a:cubicBezTo>
                <a:cubicBezTo>
                  <a:pt x="559831" y="2688343"/>
                  <a:pt x="532425" y="2639153"/>
                  <a:pt x="523289" y="2579656"/>
                </a:cubicBezTo>
                <a:cubicBezTo>
                  <a:pt x="518605" y="2548972"/>
                  <a:pt x="497289" y="2539368"/>
                  <a:pt x="476207" y="2525313"/>
                </a:cubicBezTo>
                <a:cubicBezTo>
                  <a:pt x="402656" y="2475421"/>
                  <a:pt x="324889" y="2430213"/>
                  <a:pt x="264455" y="2361581"/>
                </a:cubicBezTo>
                <a:cubicBezTo>
                  <a:pt x="334259" y="2370716"/>
                  <a:pt x="390242" y="2415455"/>
                  <a:pt x="465433" y="2434663"/>
                </a:cubicBezTo>
                <a:cubicBezTo>
                  <a:pt x="405702" y="2359238"/>
                  <a:pt x="328402" y="2321058"/>
                  <a:pt x="257897" y="2275380"/>
                </a:cubicBezTo>
                <a:cubicBezTo>
                  <a:pt x="225806" y="2254533"/>
                  <a:pt x="196059" y="2227830"/>
                  <a:pt x="157174" y="2216586"/>
                </a:cubicBezTo>
                <a:cubicBezTo>
                  <a:pt x="143354" y="2212604"/>
                  <a:pt x="120633" y="2204172"/>
                  <a:pt x="131643" y="2181919"/>
                </a:cubicBezTo>
                <a:cubicBezTo>
                  <a:pt x="141011" y="2163415"/>
                  <a:pt x="159516" y="2169035"/>
                  <a:pt x="176382" y="2174423"/>
                </a:cubicBezTo>
                <a:cubicBezTo>
                  <a:pt x="216905" y="2187776"/>
                  <a:pt x="258834" y="2188009"/>
                  <a:pt x="313646" y="2187776"/>
                </a:cubicBezTo>
                <a:cubicBezTo>
                  <a:pt x="267735" y="2126639"/>
                  <a:pt x="183643" y="2144910"/>
                  <a:pt x="144292" y="2080728"/>
                </a:cubicBezTo>
                <a:cubicBezTo>
                  <a:pt x="193481" y="2069484"/>
                  <a:pt x="231428" y="2092674"/>
                  <a:pt x="271249" y="2097124"/>
                </a:cubicBezTo>
                <a:cubicBezTo>
                  <a:pt x="307321" y="2101106"/>
                  <a:pt x="316222" y="2090332"/>
                  <a:pt x="307790" y="2054961"/>
                </a:cubicBezTo>
                <a:cubicBezTo>
                  <a:pt x="294673" y="1999915"/>
                  <a:pt x="314349" y="1971806"/>
                  <a:pt x="366818" y="1986798"/>
                </a:cubicBezTo>
                <a:cubicBezTo>
                  <a:pt x="415539" y="2000852"/>
                  <a:pt x="420692" y="1980240"/>
                  <a:pt x="407575" y="1948852"/>
                </a:cubicBezTo>
                <a:cubicBezTo>
                  <a:pt x="388836" y="1903176"/>
                  <a:pt x="410151" y="1867805"/>
                  <a:pt x="424674" y="1829390"/>
                </a:cubicBezTo>
                <a:cubicBezTo>
                  <a:pt x="446928" y="1770831"/>
                  <a:pt x="437558" y="1742253"/>
                  <a:pt x="389539" y="1698685"/>
                </a:cubicBezTo>
                <a:cubicBezTo>
                  <a:pt x="362602" y="1674323"/>
                  <a:pt x="333557" y="1653711"/>
                  <a:pt x="294438" y="1632630"/>
                </a:cubicBezTo>
                <a:cubicBezTo>
                  <a:pt x="384620" y="1621152"/>
                  <a:pt x="289988" y="1582503"/>
                  <a:pt x="321844" y="1558376"/>
                </a:cubicBezTo>
                <a:cubicBezTo>
                  <a:pt x="385557" y="1548538"/>
                  <a:pt x="437558" y="1625368"/>
                  <a:pt x="524227" y="1603350"/>
                </a:cubicBezTo>
                <a:cubicBezTo>
                  <a:pt x="417179" y="1536825"/>
                  <a:pt x="298889" y="1515041"/>
                  <a:pt x="221356" y="1426500"/>
                </a:cubicBezTo>
                <a:cubicBezTo>
                  <a:pt x="239158" y="1406355"/>
                  <a:pt x="256960" y="1425094"/>
                  <a:pt x="272186" y="1417599"/>
                </a:cubicBezTo>
                <a:cubicBezTo>
                  <a:pt x="271717" y="1412914"/>
                  <a:pt x="272889" y="1405886"/>
                  <a:pt x="270077" y="1403779"/>
                </a:cubicBezTo>
                <a:cubicBezTo>
                  <a:pt x="212221" y="1355525"/>
                  <a:pt x="211283" y="1354355"/>
                  <a:pt x="273356" y="1318749"/>
                </a:cubicBezTo>
                <a:cubicBezTo>
                  <a:pt x="295141" y="1306335"/>
                  <a:pt x="293267" y="1295325"/>
                  <a:pt x="281790" y="1279632"/>
                </a:cubicBezTo>
                <a:cubicBezTo>
                  <a:pt x="273590" y="1268622"/>
                  <a:pt x="263753" y="1258784"/>
                  <a:pt x="268438" y="1234657"/>
                </a:cubicBezTo>
                <a:cubicBezTo>
                  <a:pt x="302402" y="1265578"/>
                  <a:pt x="466603" y="1255505"/>
                  <a:pt x="495649" y="1252226"/>
                </a:cubicBezTo>
                <a:cubicBezTo>
                  <a:pt x="528208" y="1248713"/>
                  <a:pt x="560299" y="1233721"/>
                  <a:pt x="594497" y="1241919"/>
                </a:cubicBezTo>
                <a:cubicBezTo>
                  <a:pt x="621903" y="1248479"/>
                  <a:pt x="748860" y="1311957"/>
                  <a:pt x="766898" y="1239109"/>
                </a:cubicBezTo>
                <a:cubicBezTo>
                  <a:pt x="767835" y="1235595"/>
                  <a:pt x="819132" y="1243794"/>
                  <a:pt x="846773" y="1247776"/>
                </a:cubicBezTo>
                <a:cubicBezTo>
                  <a:pt x="871134" y="1251055"/>
                  <a:pt x="898540" y="1265578"/>
                  <a:pt x="914936" y="1236532"/>
                </a:cubicBezTo>
                <a:cubicBezTo>
                  <a:pt x="924540" y="1219433"/>
                  <a:pt x="884954" y="1186405"/>
                  <a:pt x="849584" y="1183594"/>
                </a:cubicBezTo>
                <a:cubicBezTo>
                  <a:pt x="818898" y="1181017"/>
                  <a:pt x="786807" y="1177269"/>
                  <a:pt x="757528" y="1184296"/>
                </a:cubicBezTo>
                <a:cubicBezTo>
                  <a:pt x="721456" y="1192730"/>
                  <a:pt x="702014" y="1179144"/>
                  <a:pt x="691941" y="1149864"/>
                </a:cubicBezTo>
                <a:cubicBezTo>
                  <a:pt x="680698" y="1117539"/>
                  <a:pt x="659147" y="1102547"/>
                  <a:pt x="629400" y="1087555"/>
                </a:cubicBezTo>
                <a:cubicBezTo>
                  <a:pt x="557253" y="1051250"/>
                  <a:pt x="487920" y="1009321"/>
                  <a:pt x="408747" y="988239"/>
                </a:cubicBezTo>
                <a:cubicBezTo>
                  <a:pt x="393052" y="984022"/>
                  <a:pt x="375719" y="978400"/>
                  <a:pt x="368458" y="950527"/>
                </a:cubicBezTo>
                <a:cubicBezTo>
                  <a:pt x="582786" y="992220"/>
                  <a:pt x="778141" y="1100908"/>
                  <a:pt x="999262" y="1094583"/>
                </a:cubicBezTo>
                <a:cubicBezTo>
                  <a:pt x="938829" y="1060149"/>
                  <a:pt x="868792" y="1058276"/>
                  <a:pt x="804376" y="1034149"/>
                </a:cubicBezTo>
                <a:cubicBezTo>
                  <a:pt x="850053" y="1016113"/>
                  <a:pt x="892918" y="1034852"/>
                  <a:pt x="936252" y="1045159"/>
                </a:cubicBezTo>
                <a:cubicBezTo>
                  <a:pt x="972559" y="1053591"/>
                  <a:pt x="1005353" y="1054997"/>
                  <a:pt x="1009335" y="1004636"/>
                </a:cubicBezTo>
                <a:cubicBezTo>
                  <a:pt x="1007929" y="1001356"/>
                  <a:pt x="1008163" y="997141"/>
                  <a:pt x="1008398" y="993158"/>
                </a:cubicBezTo>
                <a:cubicBezTo>
                  <a:pt x="996216" y="972311"/>
                  <a:pt x="977244" y="961536"/>
                  <a:pt x="954757" y="955445"/>
                </a:cubicBezTo>
                <a:cubicBezTo>
                  <a:pt x="941171" y="951697"/>
                  <a:pt x="923135" y="946075"/>
                  <a:pt x="923368" y="931085"/>
                </a:cubicBezTo>
                <a:cubicBezTo>
                  <a:pt x="924071" y="875570"/>
                  <a:pt x="880738" y="859407"/>
                  <a:pt x="837403" y="843245"/>
                </a:cubicBezTo>
                <a:cubicBezTo>
                  <a:pt x="861530" y="815605"/>
                  <a:pt x="880503" y="835983"/>
                  <a:pt x="898774" y="833876"/>
                </a:cubicBezTo>
                <a:cubicBezTo>
                  <a:pt x="910720" y="832470"/>
                  <a:pt x="921495" y="829894"/>
                  <a:pt x="921495" y="815605"/>
                </a:cubicBezTo>
                <a:cubicBezTo>
                  <a:pt x="921729" y="803658"/>
                  <a:pt x="916107" y="790072"/>
                  <a:pt x="904396" y="789839"/>
                </a:cubicBezTo>
                <a:cubicBezTo>
                  <a:pt x="831079" y="787730"/>
                  <a:pt x="790556" y="710900"/>
                  <a:pt x="714428" y="710666"/>
                </a:cubicBezTo>
                <a:cubicBezTo>
                  <a:pt x="668986" y="710666"/>
                  <a:pt x="738086" y="667332"/>
                  <a:pt x="699672" y="649295"/>
                </a:cubicBezTo>
                <a:cubicBezTo>
                  <a:pt x="691238" y="645313"/>
                  <a:pt x="721690" y="639224"/>
                  <a:pt x="735276" y="640160"/>
                </a:cubicBezTo>
                <a:cubicBezTo>
                  <a:pt x="748627" y="641097"/>
                  <a:pt x="760573" y="652574"/>
                  <a:pt x="776736" y="644376"/>
                </a:cubicBezTo>
                <a:cubicBezTo>
                  <a:pt x="785637" y="615097"/>
                  <a:pt x="762682" y="604322"/>
                  <a:pt x="743708" y="596123"/>
                </a:cubicBezTo>
                <a:cubicBezTo>
                  <a:pt x="699905" y="577150"/>
                  <a:pt x="657274" y="554195"/>
                  <a:pt x="609255" y="547401"/>
                </a:cubicBezTo>
                <a:cubicBezTo>
                  <a:pt x="592156" y="545059"/>
                  <a:pt x="633850" y="513671"/>
                  <a:pt x="642048" y="502662"/>
                </a:cubicBezTo>
                <a:cubicBezTo>
                  <a:pt x="448801" y="386949"/>
                  <a:pt x="216437" y="392804"/>
                  <a:pt x="0" y="299342"/>
                </a:cubicBezTo>
                <a:cubicBezTo>
                  <a:pt x="47785" y="281073"/>
                  <a:pt x="82921" y="294424"/>
                  <a:pt x="115480" y="297235"/>
                </a:cubicBezTo>
                <a:cubicBezTo>
                  <a:pt x="196760" y="304261"/>
                  <a:pt x="277105" y="318784"/>
                  <a:pt x="358151" y="327451"/>
                </a:cubicBezTo>
                <a:cubicBezTo>
                  <a:pt x="397971" y="331667"/>
                  <a:pt x="434981" y="347596"/>
                  <a:pt x="479486" y="322299"/>
                </a:cubicBezTo>
                <a:cubicBezTo>
                  <a:pt x="509235" y="305433"/>
                  <a:pt x="556786" y="323703"/>
                  <a:pt x="593327" y="338695"/>
                </a:cubicBezTo>
                <a:cubicBezTo>
                  <a:pt x="623543" y="351109"/>
                  <a:pt x="652355" y="354388"/>
                  <a:pt x="692410" y="338695"/>
                </a:cubicBezTo>
                <a:cubicBezTo>
                  <a:pt x="656103" y="329091"/>
                  <a:pt x="628228" y="320659"/>
                  <a:pt x="599651" y="314802"/>
                </a:cubicBezTo>
                <a:cubicBezTo>
                  <a:pt x="576930" y="310118"/>
                  <a:pt x="631040" y="291144"/>
                  <a:pt x="658679" y="293487"/>
                </a:cubicBezTo>
                <a:cubicBezTo>
                  <a:pt x="697329" y="296766"/>
                  <a:pt x="675545" y="284586"/>
                  <a:pt x="668986" y="267720"/>
                </a:cubicBezTo>
                <a:cubicBezTo>
                  <a:pt x="661959" y="249684"/>
                  <a:pt x="682806" y="244063"/>
                  <a:pt x="695923" y="247810"/>
                </a:cubicBezTo>
                <a:cubicBezTo>
                  <a:pt x="746284" y="262568"/>
                  <a:pt x="796411" y="236567"/>
                  <a:pt x="848413" y="257649"/>
                </a:cubicBezTo>
                <a:cubicBezTo>
                  <a:pt x="835295" y="205647"/>
                  <a:pt x="806952" y="182926"/>
                  <a:pt x="747690" y="175664"/>
                </a:cubicBezTo>
                <a:cubicBezTo>
                  <a:pt x="725437" y="172854"/>
                  <a:pt x="702248" y="177070"/>
                  <a:pt x="683040" y="162078"/>
                </a:cubicBezTo>
                <a:cubicBezTo>
                  <a:pt x="672030" y="153413"/>
                  <a:pt x="659616" y="143106"/>
                  <a:pt x="668283" y="127177"/>
                </a:cubicBezTo>
                <a:cubicBezTo>
                  <a:pt x="674373" y="115933"/>
                  <a:pt x="687491" y="115933"/>
                  <a:pt x="698266" y="119682"/>
                </a:cubicBezTo>
                <a:cubicBezTo>
                  <a:pt x="746519" y="136313"/>
                  <a:pt x="796880" y="142403"/>
                  <a:pt x="847241" y="148494"/>
                </a:cubicBezTo>
                <a:cubicBezTo>
                  <a:pt x="854972" y="149430"/>
                  <a:pt x="863637" y="152476"/>
                  <a:pt x="872305" y="137015"/>
                </a:cubicBezTo>
                <a:cubicBezTo>
                  <a:pt x="778141" y="111951"/>
                  <a:pt x="688662" y="76347"/>
                  <a:pt x="591921" y="62527"/>
                </a:cubicBezTo>
                <a:cubicBezTo>
                  <a:pt x="593327" y="55969"/>
                  <a:pt x="594732" y="49410"/>
                  <a:pt x="596138" y="42852"/>
                </a:cubicBezTo>
                <a:cubicBezTo>
                  <a:pt x="671796" y="52220"/>
                  <a:pt x="747456" y="61590"/>
                  <a:pt x="843025" y="73303"/>
                </a:cubicBezTo>
                <a:cubicBezTo>
                  <a:pt x="784231" y="36058"/>
                  <a:pt x="728717" y="48473"/>
                  <a:pt x="685149" y="15446"/>
                </a:cubicBezTo>
                <a:cubicBezTo>
                  <a:pt x="693347" y="2914"/>
                  <a:pt x="703244" y="-249"/>
                  <a:pt x="713492" y="1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10603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D2F5602-6586-46E4-8645-2CDA442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34B85-DB0D-4010-A6A1-147F28D47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9226" y="320231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de-AT" sz="4000" dirty="0">
                <a:solidFill>
                  <a:schemeClr val="tx2"/>
                </a:solidFill>
              </a:rPr>
              <a:t>ETIOLOGY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2E5F4F0-80C0-49F3-84A2-453DE42F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915607" cy="2187829"/>
            <a:chOff x="-305" y="-1"/>
            <a:chExt cx="3832880" cy="2876136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42FEDB6-5432-4162-8648-3827572AF0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9FE345E-092D-4A20-A43A-0F9258D96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A313FCF-0EE7-4C6B-BAB3-EFC9451D3D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B9ECD02-BE1B-4347-8C2E-EEA690082F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34120" y="1657350"/>
            <a:ext cx="8678654" cy="4990875"/>
          </a:xfrm>
        </p:spPr>
        <p:txBody>
          <a:bodyPr>
            <a:normAutofit fontScale="70000" lnSpcReduction="20000"/>
          </a:bodyPr>
          <a:lstStyle/>
          <a:p>
            <a:pPr marL="0" indent="0" defTabSz="630936">
              <a:spcBef>
                <a:spcPts val="690"/>
              </a:spcBef>
              <a:buNone/>
            </a:pPr>
            <a:r>
              <a:rPr lang="de-AT" sz="23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Genetic </a:t>
            </a:r>
            <a:r>
              <a:rPr lang="de-AT" sz="23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factors</a:t>
            </a:r>
            <a:endParaRPr lang="de-AT" sz="23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734" indent="-157734" defTabSz="630936">
              <a:spcBef>
                <a:spcPts val="690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having an immediate family member who is autistic</a:t>
            </a:r>
          </a:p>
          <a:p>
            <a:pPr marL="157734" indent="-157734" defTabSz="630936">
              <a:spcBef>
                <a:spcPts val="690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certain genetic mutations</a:t>
            </a:r>
          </a:p>
          <a:p>
            <a:pPr marL="157734" indent="-157734" defTabSz="630936">
              <a:spcBef>
                <a:spcPts val="690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Fragile X syndrome and other genetic disorders</a:t>
            </a:r>
          </a:p>
          <a:p>
            <a:pPr marL="0" indent="0" defTabSz="630936">
              <a:spcBef>
                <a:spcPts val="690"/>
              </a:spcBef>
              <a:buNone/>
            </a:pPr>
            <a:endParaRPr lang="de-AT" sz="23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 defTabSz="630936">
              <a:spcBef>
                <a:spcPts val="690"/>
              </a:spcBef>
              <a:buNone/>
            </a:pPr>
            <a:r>
              <a:rPr lang="en-US" sz="23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Environmental factors</a:t>
            </a:r>
          </a:p>
          <a:p>
            <a:pPr marL="157734" indent="-157734" defTabSz="630936">
              <a:spcBef>
                <a:spcPts val="690"/>
              </a:spcBef>
            </a:pP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birth-related</a:t>
            </a: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factors</a:t>
            </a:r>
            <a:endParaRPr lang="de-AT" sz="23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73202" lvl="1" indent="-157734" defTabSz="630936">
              <a:spcBef>
                <a:spcPts val="345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C-section</a:t>
            </a:r>
          </a:p>
          <a:p>
            <a:pPr marL="473202" lvl="1" indent="-157734" defTabSz="630936">
              <a:spcBef>
                <a:spcPts val="345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fetal exposure to the drugs valproic acid or thalidomide (</a:t>
            </a:r>
            <a:r>
              <a:rPr lang="en-US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Thalomid</a:t>
            </a: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473202" lvl="1" indent="-157734" defTabSz="630936">
              <a:spcBef>
                <a:spcPts val="345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being born to older parents</a:t>
            </a:r>
          </a:p>
          <a:p>
            <a:pPr marL="473202" lvl="1" indent="-157734" defTabSz="630936">
              <a:spcBef>
                <a:spcPts val="345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poor growth of the fetus in the womb</a:t>
            </a:r>
          </a:p>
          <a:p>
            <a:pPr marL="473202" lvl="1" indent="-157734" defTabSz="630936">
              <a:spcBef>
                <a:spcPts val="345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lack of oxygen during birth/cesarean section</a:t>
            </a:r>
          </a:p>
          <a:p>
            <a:pPr marL="473202" lvl="1" indent="-157734" defTabSz="630936">
              <a:spcBef>
                <a:spcPts val="345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premature birth</a:t>
            </a:r>
          </a:p>
          <a:p>
            <a:pPr marL="473202" lvl="1" indent="-157734" defTabSz="630936">
              <a:spcBef>
                <a:spcPts val="345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maternal history of viral infections</a:t>
            </a:r>
          </a:p>
          <a:p>
            <a:pPr marL="473202" lvl="1" indent="-157734" defTabSz="630936">
              <a:spcBef>
                <a:spcPts val="345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primary (from the mother) or </a:t>
            </a:r>
          </a:p>
          <a:p>
            <a:pPr marL="473202" lvl="1" indent="-157734" defTabSz="630936">
              <a:spcBef>
                <a:spcPts val="345"/>
              </a:spcBef>
            </a:pPr>
            <a:r>
              <a:rPr lang="en-US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secondary (from environmental influences) mitochondrial dysfunction</a:t>
            </a:r>
          </a:p>
          <a:p>
            <a:pPr marL="473202" lvl="1" indent="-157734" defTabSz="630936">
              <a:spcBef>
                <a:spcPts val="345"/>
              </a:spcBef>
            </a:pP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artificial</a:t>
            </a: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insemination</a:t>
            </a: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?</a:t>
            </a:r>
          </a:p>
          <a:p>
            <a:pPr marL="157734" indent="-157734" defTabSz="630936">
              <a:spcBef>
                <a:spcPts val="690"/>
              </a:spcBef>
            </a:pPr>
            <a:endParaRPr lang="de-AT" sz="23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57734" indent="-157734" defTabSz="630936">
              <a:spcBef>
                <a:spcPts val="690"/>
              </a:spcBef>
            </a:pP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exposure</a:t>
            </a: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endParaRPr lang="de-AT" sz="23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73202" lvl="1" indent="-157734" defTabSz="630936">
              <a:spcBef>
                <a:spcPts val="345"/>
              </a:spcBef>
            </a:pP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toxic</a:t>
            </a: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metals</a:t>
            </a: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(z.B. </a:t>
            </a: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Pb</a:t>
            </a: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Hg</a:t>
            </a: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Cadmium,…) and </a:t>
            </a: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especially</a:t>
            </a: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AT" sz="23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aluminum</a:t>
            </a:r>
            <a:endParaRPr lang="de-AT" sz="23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473202" lvl="1" indent="-157734" defTabSz="630936">
              <a:spcBef>
                <a:spcPts val="345"/>
              </a:spcBef>
            </a:pP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environmental </a:t>
            </a:r>
            <a:r>
              <a:rPr lang="de-AT" sz="23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toxins</a:t>
            </a:r>
            <a:r>
              <a:rPr lang="de-AT" sz="23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(z.B. </a:t>
            </a:r>
            <a:r>
              <a:rPr lang="de-AT" sz="23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glyphosate</a:t>
            </a:r>
            <a:r>
              <a:rPr lang="de-AT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de-AT" sz="1600" dirty="0"/>
          </a:p>
        </p:txBody>
      </p:sp>
      <p:sp>
        <p:nvSpPr>
          <p:cNvPr id="5" name="Rechteck 4"/>
          <p:cNvSpPr/>
          <p:nvPr/>
        </p:nvSpPr>
        <p:spPr>
          <a:xfrm>
            <a:off x="8541197" y="164241"/>
            <a:ext cx="3382579" cy="153118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 defTabSz="630936">
              <a:spcAft>
                <a:spcPts val="600"/>
              </a:spcAft>
            </a:pPr>
            <a:r>
              <a:rPr lang="en-US" altLang="de-DE" sz="105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Autism-related difficulties remain untreated </a:t>
            </a:r>
            <a:r>
              <a:rPr lang="en-US" altLang="de-DE" sz="105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throughout life </a:t>
            </a:r>
            <a:r>
              <a:rPr lang="en-US" altLang="de-DE" sz="105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often require ongoing support.</a:t>
            </a:r>
          </a:p>
          <a:p>
            <a:pPr algn="just" defTabSz="630936">
              <a:spcAft>
                <a:spcPts val="600"/>
              </a:spcAft>
            </a:pPr>
            <a:endParaRPr lang="en-US" altLang="de-DE" sz="105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 defTabSz="630936">
              <a:spcAft>
                <a:spcPts val="600"/>
              </a:spcAft>
            </a:pPr>
            <a:r>
              <a:rPr lang="en-US" altLang="de-DE" sz="105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date no clear and definitive cause for ASD is evident.</a:t>
            </a:r>
          </a:p>
          <a:p>
            <a:pPr algn="just" defTabSz="630936">
              <a:spcAft>
                <a:spcPts val="600"/>
              </a:spcAft>
            </a:pPr>
            <a:endParaRPr lang="en-US" altLang="de-DE" sz="105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 defTabSz="630936">
              <a:spcAft>
                <a:spcPts val="600"/>
              </a:spcAft>
            </a:pPr>
            <a:r>
              <a:rPr lang="en-US" altLang="de-DE" sz="105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Thus, it still is believed that no curative therapy is available to treat the disease.</a:t>
            </a:r>
            <a:endParaRPr lang="de-DE" altLang="de-DE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CA2FF9-0C9C-B8AC-255A-82CC036FDC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85" t="9732" r="20265" b="6534"/>
          <a:stretch/>
        </p:blipFill>
        <p:spPr>
          <a:xfrm>
            <a:off x="9560999" y="3479169"/>
            <a:ext cx="2621902" cy="32348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D3B56F-3C61-D37B-9FB7-273B407DF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50" t="41600" r="57960" b="14133"/>
          <a:stretch/>
        </p:blipFill>
        <p:spPr>
          <a:xfrm>
            <a:off x="120346" y="3678241"/>
            <a:ext cx="1956817" cy="30358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F44B96-C50D-AA3C-90F4-34174D7C9275}"/>
              </a:ext>
            </a:extLst>
          </p:cNvPr>
          <p:cNvSpPr txBox="1"/>
          <p:nvPr/>
        </p:nvSpPr>
        <p:spPr>
          <a:xfrm>
            <a:off x="6656355" y="1633831"/>
            <a:ext cx="7938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600" b="1" dirty="0">
                <a:solidFill>
                  <a:srgbClr val="FF0000"/>
                </a:solidFill>
              </a:rPr>
              <a:t>?</a:t>
            </a:r>
            <a:endParaRPr lang="de-AT" sz="6600" b="1" dirty="0">
              <a:solidFill>
                <a:srgbClr val="FF0000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1AA8FC06-FE1B-EDAD-80BB-761240CD9C66}"/>
              </a:ext>
            </a:extLst>
          </p:cNvPr>
          <p:cNvSpPr/>
          <p:nvPr/>
        </p:nvSpPr>
        <p:spPr>
          <a:xfrm>
            <a:off x="1840890" y="5513294"/>
            <a:ext cx="6553201" cy="1173496"/>
          </a:xfrm>
          <a:prstGeom prst="donut">
            <a:avLst>
              <a:gd name="adj" fmla="val 8519"/>
            </a:avLst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748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B0AAD178-AD6B-8758-8467-2B9A529EF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69" t="30400" r="25615" b="39951"/>
          <a:stretch/>
        </p:blipFill>
        <p:spPr>
          <a:xfrm>
            <a:off x="5292467" y="3117267"/>
            <a:ext cx="1904163" cy="1076381"/>
          </a:xfrm>
          <a:prstGeom prst="rect">
            <a:avLst/>
          </a:prstGeom>
        </p:spPr>
      </p:pic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2942518263"/>
              </p:ext>
            </p:extLst>
          </p:nvPr>
        </p:nvGraphicFramePr>
        <p:xfrm>
          <a:off x="4068912" y="732413"/>
          <a:ext cx="4311135" cy="3155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Gestreifter Pfeil nach rechts 7"/>
          <p:cNvSpPr/>
          <p:nvPr/>
        </p:nvSpPr>
        <p:spPr>
          <a:xfrm rot="1588095">
            <a:off x="3208660" y="3622061"/>
            <a:ext cx="2056026" cy="110387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Immuno-</a:t>
            </a:r>
          </a:p>
          <a:p>
            <a:pPr algn="ctr"/>
            <a:r>
              <a:rPr lang="de-AT" dirty="0" err="1">
                <a:solidFill>
                  <a:schemeClr val="tx1"/>
                </a:solidFill>
              </a:rPr>
              <a:t>dysregulation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9" name="Gestreifter Pfeil nach rechts 8"/>
          <p:cNvSpPr/>
          <p:nvPr/>
        </p:nvSpPr>
        <p:spPr>
          <a:xfrm rot="20263362" flipH="1">
            <a:off x="7237140" y="3673885"/>
            <a:ext cx="2056026" cy="110387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err="1">
                <a:solidFill>
                  <a:schemeClr val="tx1"/>
                </a:solidFill>
              </a:rPr>
              <a:t>Mitochondrale</a:t>
            </a:r>
            <a:endParaRPr lang="de-AT" dirty="0">
              <a:solidFill>
                <a:schemeClr val="tx1"/>
              </a:solidFill>
            </a:endParaRPr>
          </a:p>
          <a:p>
            <a:pPr algn="ctr"/>
            <a:r>
              <a:rPr lang="de-AT" dirty="0" err="1">
                <a:solidFill>
                  <a:schemeClr val="tx1"/>
                </a:solidFill>
              </a:rPr>
              <a:t>Dysfunction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0" name="Gestreifter Pfeil nach rechts 9"/>
          <p:cNvSpPr/>
          <p:nvPr/>
        </p:nvSpPr>
        <p:spPr>
          <a:xfrm rot="20221406">
            <a:off x="3423842" y="5156940"/>
            <a:ext cx="2056026" cy="110387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Neuro-</a:t>
            </a:r>
            <a:r>
              <a:rPr lang="de-AT" dirty="0" err="1">
                <a:solidFill>
                  <a:schemeClr val="tx1"/>
                </a:solidFill>
              </a:rPr>
              <a:t>inflammation</a:t>
            </a:r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11" name="Gestreifter Pfeil nach rechts 10"/>
          <p:cNvSpPr/>
          <p:nvPr/>
        </p:nvSpPr>
        <p:spPr>
          <a:xfrm rot="1489158" flipH="1">
            <a:off x="7068370" y="5133906"/>
            <a:ext cx="2056026" cy="1103871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Oxidative Stress</a:t>
            </a:r>
          </a:p>
        </p:txBody>
      </p:sp>
      <p:sp>
        <p:nvSpPr>
          <p:cNvPr id="12" name="Mond 11"/>
          <p:cNvSpPr/>
          <p:nvPr/>
        </p:nvSpPr>
        <p:spPr>
          <a:xfrm rot="16200000">
            <a:off x="5236879" y="4018673"/>
            <a:ext cx="2015340" cy="2023559"/>
          </a:xfrm>
          <a:prstGeom prst="moon">
            <a:avLst>
              <a:gd name="adj" fmla="val 417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de-AT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Cell-based</a:t>
            </a:r>
            <a:r>
              <a:rPr lang="de-A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AT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therapies</a:t>
            </a:r>
            <a:endParaRPr lang="de-AT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CCC063A-A647-937E-E679-9974DFAB5F7C}"/>
              </a:ext>
            </a:extLst>
          </p:cNvPr>
          <p:cNvGrpSpPr/>
          <p:nvPr/>
        </p:nvGrpSpPr>
        <p:grpSpPr>
          <a:xfrm>
            <a:off x="5489428" y="4349739"/>
            <a:ext cx="1528711" cy="554636"/>
            <a:chOff x="1009087" y="2392319"/>
            <a:chExt cx="2275619" cy="554636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E69AA3F9-DB37-B0FC-A2AA-232B04C98B69}"/>
                </a:ext>
              </a:extLst>
            </p:cNvPr>
            <p:cNvSpPr/>
            <p:nvPr/>
          </p:nvSpPr>
          <p:spPr>
            <a:xfrm>
              <a:off x="1009087" y="2392319"/>
              <a:ext cx="2275619" cy="554636"/>
            </a:xfrm>
            <a:prstGeom prst="rect">
              <a:avLst/>
            </a:prstGeom>
          </p:spPr>
          <p:style>
            <a:lnRef idx="1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FD672E30-0DF0-BEA8-6533-026FEFA6DFFB}"/>
                </a:ext>
              </a:extLst>
            </p:cNvPr>
            <p:cNvSpPr txBox="1"/>
            <p:nvPr/>
          </p:nvSpPr>
          <p:spPr>
            <a:xfrm>
              <a:off x="1009087" y="2392319"/>
              <a:ext cx="2275619" cy="5546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AT" sz="1800" b="1" kern="1200" dirty="0">
                  <a:solidFill>
                    <a:srgbClr val="FF0000"/>
                  </a:solidFill>
                  <a:effectLst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</a:effectLst>
                </a:rPr>
                <a:t>AUTISM SPECTRUM DISORDERS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78FCE4A7-1F8C-904D-BE69-AE90B1689B74}"/>
              </a:ext>
            </a:extLst>
          </p:cNvPr>
          <p:cNvSpPr txBox="1"/>
          <p:nvPr/>
        </p:nvSpPr>
        <p:spPr>
          <a:xfrm>
            <a:off x="4801859" y="3565999"/>
            <a:ext cx="2610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changes in structure and function</a:t>
            </a:r>
            <a:endParaRPr lang="de-A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E5C894A-EC8C-EEBB-F3DB-2EADA831A487}"/>
              </a:ext>
            </a:extLst>
          </p:cNvPr>
          <p:cNvSpPr txBox="1"/>
          <p:nvPr/>
        </p:nvSpPr>
        <p:spPr>
          <a:xfrm rot="16200000">
            <a:off x="122044" y="2960116"/>
            <a:ext cx="3866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Cause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consequence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de-A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4107F9C-D9E4-96E7-CBA9-BE644B2F99F8}"/>
              </a:ext>
            </a:extLst>
          </p:cNvPr>
          <p:cNvSpPr txBox="1"/>
          <p:nvPr/>
        </p:nvSpPr>
        <p:spPr>
          <a:xfrm>
            <a:off x="3070416" y="1940538"/>
            <a:ext cx="1181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gut</a:t>
            </a: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Pfeil: nach rechts gekrümmt 18">
            <a:extLst>
              <a:ext uri="{FF2B5EF4-FFF2-40B4-BE49-F238E27FC236}">
                <a16:creationId xmlns:a16="http://schemas.microsoft.com/office/drawing/2014/main" id="{FB92F807-1B3F-8F28-3CD3-A6D97EA047FB}"/>
              </a:ext>
            </a:extLst>
          </p:cNvPr>
          <p:cNvSpPr/>
          <p:nvPr/>
        </p:nvSpPr>
        <p:spPr>
          <a:xfrm>
            <a:off x="2651760" y="1106424"/>
            <a:ext cx="1984248" cy="2322576"/>
          </a:xfrm>
          <a:prstGeom prst="curvedRightArrow">
            <a:avLst>
              <a:gd name="adj1" fmla="val 23127"/>
              <a:gd name="adj2" fmla="val 50000"/>
              <a:gd name="adj3" fmla="val 25000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20" name="Pfeil: nach rechts gekrümmt 19">
            <a:extLst>
              <a:ext uri="{FF2B5EF4-FFF2-40B4-BE49-F238E27FC236}">
                <a16:creationId xmlns:a16="http://schemas.microsoft.com/office/drawing/2014/main" id="{5B006E5A-A7DC-3731-162E-BE924DADFA8A}"/>
              </a:ext>
            </a:extLst>
          </p:cNvPr>
          <p:cNvSpPr/>
          <p:nvPr/>
        </p:nvSpPr>
        <p:spPr>
          <a:xfrm flipH="1">
            <a:off x="7853089" y="1106424"/>
            <a:ext cx="1984248" cy="2322576"/>
          </a:xfrm>
          <a:prstGeom prst="curvedRightArrow">
            <a:avLst>
              <a:gd name="adj1" fmla="val 23127"/>
              <a:gd name="adj2" fmla="val 50000"/>
              <a:gd name="adj3" fmla="val 25000"/>
            </a:avLst>
          </a:prstGeom>
          <a:solidFill>
            <a:schemeClr val="bg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chemeClr val="tx1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39EE8B1-9B6F-1962-B094-F8BFCEF6309B}"/>
              </a:ext>
            </a:extLst>
          </p:cNvPr>
          <p:cNvSpPr txBox="1"/>
          <p:nvPr/>
        </p:nvSpPr>
        <p:spPr>
          <a:xfrm>
            <a:off x="8244124" y="1938752"/>
            <a:ext cx="1296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epigenetics</a:t>
            </a: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F4919FCB-B1A1-B859-0676-5FB23F3DFA1E}"/>
              </a:ext>
            </a:extLst>
          </p:cNvPr>
          <p:cNvGrpSpPr/>
          <p:nvPr/>
        </p:nvGrpSpPr>
        <p:grpSpPr>
          <a:xfrm>
            <a:off x="6976500" y="296726"/>
            <a:ext cx="887391" cy="887391"/>
            <a:chOff x="2080575" y="120631"/>
            <a:chExt cx="887391" cy="887391"/>
          </a:xfrm>
          <a:solidFill>
            <a:srgbClr val="7030A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DEB348CB-CC73-D4E0-1C6E-ED9B21B10110}"/>
                </a:ext>
              </a:extLst>
            </p:cNvPr>
            <p:cNvSpPr/>
            <p:nvPr/>
          </p:nvSpPr>
          <p:spPr>
            <a:xfrm>
              <a:off x="2080575" y="120631"/>
              <a:ext cx="887391" cy="887391"/>
            </a:xfrm>
            <a:prstGeom prst="ellipse">
              <a:avLst/>
            </a:prstGeom>
            <a:grpFill/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AT"/>
            </a:p>
          </p:txBody>
        </p:sp>
        <p:sp>
          <p:nvSpPr>
            <p:cNvPr id="25" name="Ellipse 4">
              <a:extLst>
                <a:ext uri="{FF2B5EF4-FFF2-40B4-BE49-F238E27FC236}">
                  <a16:creationId xmlns:a16="http://schemas.microsoft.com/office/drawing/2014/main" id="{421D67B1-7837-2A10-9205-0B9A8E086558}"/>
                </a:ext>
              </a:extLst>
            </p:cNvPr>
            <p:cNvSpPr txBox="1"/>
            <p:nvPr/>
          </p:nvSpPr>
          <p:spPr>
            <a:xfrm>
              <a:off x="2210530" y="250586"/>
              <a:ext cx="627481" cy="62748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1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EMF</a:t>
              </a:r>
              <a:endParaRPr lang="de-AT" sz="11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866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de-AT" sz="3400" b="1">
                <a:solidFill>
                  <a:schemeClr val="tx2"/>
                </a:solidFill>
              </a:rPr>
              <a:t>SCIENCE:</a:t>
            </a:r>
            <a:br>
              <a:rPr lang="de-AT" sz="3400">
                <a:solidFill>
                  <a:schemeClr val="tx2"/>
                </a:solidFill>
              </a:rPr>
            </a:br>
            <a:r>
              <a:rPr lang="en-US" sz="3400">
                <a:solidFill>
                  <a:schemeClr val="tx2"/>
                </a:solidFill>
              </a:rPr>
              <a:t>Levels of evidence for causal relationships and treatment</a:t>
            </a:r>
            <a:endParaRPr lang="de-AT" sz="3400">
              <a:solidFill>
                <a:schemeClr val="tx2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721" t="23359" r="24262" b="26662"/>
          <a:stretch/>
        </p:blipFill>
        <p:spPr>
          <a:xfrm>
            <a:off x="698896" y="1810094"/>
            <a:ext cx="5311387" cy="271219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648" y="2684957"/>
            <a:ext cx="4333353" cy="333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83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1D42B4-0E5E-ABFA-1938-F74B6228B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84410"/>
            <a:ext cx="10905066" cy="46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32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28176" t="13670" r="28784" b="38181"/>
          <a:stretch/>
        </p:blipFill>
        <p:spPr>
          <a:xfrm>
            <a:off x="6779741" y="153343"/>
            <a:ext cx="5247503" cy="317980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AT" sz="2000" dirty="0"/>
              <a:t>ADI-R (</a:t>
            </a:r>
            <a:r>
              <a:rPr lang="de-AT" sz="2000" dirty="0" err="1"/>
              <a:t>Autism</a:t>
            </a:r>
            <a:r>
              <a:rPr lang="de-AT" sz="2000" dirty="0"/>
              <a:t> </a:t>
            </a:r>
            <a:r>
              <a:rPr lang="de-AT" sz="2000" dirty="0" err="1"/>
              <a:t>Diagnostic</a:t>
            </a:r>
            <a:r>
              <a:rPr lang="de-AT" sz="2000" dirty="0"/>
              <a:t> Interview-</a:t>
            </a:r>
            <a:r>
              <a:rPr lang="de-AT" sz="2000" dirty="0" err="1"/>
              <a:t>Revised</a:t>
            </a:r>
            <a:r>
              <a:rPr lang="de-AT" sz="2000" dirty="0"/>
              <a:t>)</a:t>
            </a:r>
          </a:p>
          <a:p>
            <a:pPr marL="0" indent="0">
              <a:buNone/>
            </a:pPr>
            <a:r>
              <a:rPr lang="de-AT" sz="2000" dirty="0"/>
              <a:t>and ADOS (</a:t>
            </a:r>
            <a:r>
              <a:rPr lang="de-AT" sz="2000" dirty="0" err="1"/>
              <a:t>Autism</a:t>
            </a:r>
            <a:r>
              <a:rPr lang="de-AT" sz="2000" dirty="0"/>
              <a:t> </a:t>
            </a:r>
            <a:r>
              <a:rPr lang="de-AT" sz="2000" dirty="0" err="1"/>
              <a:t>Diagnostic</a:t>
            </a:r>
            <a:r>
              <a:rPr lang="de-AT" sz="2000" dirty="0"/>
              <a:t> Observation Schedule) </a:t>
            </a:r>
          </a:p>
          <a:p>
            <a:pPr marL="0" indent="0">
              <a:buNone/>
            </a:pPr>
            <a:r>
              <a:rPr lang="de-AT" sz="2000" dirty="0"/>
              <a:t>=</a:t>
            </a:r>
            <a:r>
              <a:rPr lang="de-AT" sz="2000" dirty="0" err="1"/>
              <a:t>gold</a:t>
            </a:r>
            <a:r>
              <a:rPr lang="de-AT" sz="2000" dirty="0"/>
              <a:t> </a:t>
            </a:r>
            <a:r>
              <a:rPr lang="de-AT" sz="2000" dirty="0" err="1"/>
              <a:t>standard</a:t>
            </a:r>
            <a:r>
              <a:rPr lang="de-AT" sz="2000" dirty="0"/>
              <a:t> (</a:t>
            </a:r>
            <a:r>
              <a:rPr lang="de-AT" sz="2000" dirty="0" err="1"/>
              <a:t>worldwide</a:t>
            </a:r>
            <a:r>
              <a:rPr lang="de-AT" sz="2000" dirty="0"/>
              <a:t>) </a:t>
            </a:r>
            <a:r>
              <a:rPr lang="de-AT" sz="2000" dirty="0" err="1"/>
              <a:t>to</a:t>
            </a:r>
            <a:r>
              <a:rPr lang="de-AT" sz="2000" dirty="0"/>
              <a:t> </a:t>
            </a:r>
            <a:r>
              <a:rPr lang="de-AT" sz="2000" dirty="0" err="1"/>
              <a:t>diagnose</a:t>
            </a:r>
            <a:r>
              <a:rPr lang="de-AT" sz="2000" dirty="0"/>
              <a:t> ASD!</a:t>
            </a:r>
          </a:p>
          <a:p>
            <a:pPr marL="0" indent="0">
              <a:buNone/>
            </a:pPr>
            <a:endParaRPr lang="de-AT" sz="2400" dirty="0"/>
          </a:p>
          <a:p>
            <a:pPr marL="0" indent="0">
              <a:buNone/>
            </a:pPr>
            <a:r>
              <a:rPr lang="en-US" sz="2000" dirty="0"/>
              <a:t>This meta-analysis showed that ADOS </a:t>
            </a:r>
            <a:r>
              <a:rPr lang="en-US" sz="2000" b="1" dirty="0"/>
              <a:t>only improved in 18% with 'standard therapy' </a:t>
            </a:r>
            <a:r>
              <a:rPr lang="en-US" sz="2000" dirty="0"/>
              <a:t>(from autism to ASD) and remained stable otherwise.</a:t>
            </a:r>
          </a:p>
          <a:p>
            <a:pPr marL="0" indent="0">
              <a:buNone/>
            </a:pPr>
            <a:endParaRPr lang="de-AT" sz="2000" dirty="0"/>
          </a:p>
          <a:p>
            <a:pPr marL="457200" lvl="1" indent="0">
              <a:buNone/>
            </a:pPr>
            <a:r>
              <a:rPr lang="de-AT" sz="2000" dirty="0">
                <a:sym typeface="Wingdings" panose="05000000000000000000" pitchFamily="2" charset="2"/>
              </a:rPr>
              <a:t></a:t>
            </a:r>
            <a:r>
              <a:rPr lang="en-US" sz="2000" dirty="0"/>
              <a:t>'Standard therapies’ (reported as 'standard care', 'carer training’, or 'specific’) were not able to achieve any improvement in most cases (82%)!</a:t>
            </a:r>
          </a:p>
          <a:p>
            <a:pPr marL="457200" lvl="1" indent="0">
              <a:buNone/>
            </a:pPr>
            <a:endParaRPr lang="de-AT" sz="2000" dirty="0"/>
          </a:p>
          <a:p>
            <a:pPr marL="457200" lvl="1" indent="0">
              <a:buNone/>
            </a:pPr>
            <a:r>
              <a:rPr lang="de-AT" sz="2000" dirty="0">
                <a:sym typeface="Wingdings" panose="05000000000000000000" pitchFamily="2" charset="2"/>
              </a:rPr>
              <a:t>ADOS </a:t>
            </a:r>
            <a:r>
              <a:rPr lang="en-US" sz="2000" dirty="0">
                <a:sym typeface="Wingdings" panose="05000000000000000000" pitchFamily="2" charset="2"/>
              </a:rPr>
              <a:t>is not be suitable for measuring the course of therapy</a:t>
            </a:r>
            <a:r>
              <a:rPr lang="de-AT" sz="2000" dirty="0">
                <a:sym typeface="Wingdings" panose="05000000000000000000" pitchFamily="2" charset="2"/>
              </a:rPr>
              <a:t>! </a:t>
            </a:r>
            <a:endParaRPr lang="de-AT" sz="2000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AT" sz="4000" dirty="0"/>
              <a:t>Meta-Analyse:</a:t>
            </a:r>
            <a:br>
              <a:rPr lang="de-AT" sz="4000" dirty="0"/>
            </a:br>
            <a:r>
              <a:rPr lang="de-AT" sz="4000" dirty="0"/>
              <a:t>‚Standard-Therapien‘ mittels ADOS</a:t>
            </a:r>
          </a:p>
        </p:txBody>
      </p:sp>
    </p:spTree>
    <p:extLst>
      <p:ext uri="{BB962C8B-B14F-4D97-AF65-F5344CB8AC3E}">
        <p14:creationId xmlns:p14="http://schemas.microsoft.com/office/powerpoint/2010/main" val="864407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2320A-99B3-30E0-93DA-30F21057A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z="4400" dirty="0" err="1"/>
              <a:t>Cytochrome</a:t>
            </a:r>
            <a:r>
              <a:rPr lang="de-AT" sz="4400" dirty="0"/>
              <a:t> P450 (CYP)</a:t>
            </a:r>
            <a:endParaRPr lang="de-A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554E3-2CAB-59C4-4BB2-F4E4A7E54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The active site of CYPs contains a heme-iron center. The iron is tethered to the protein via a cysteine thiolate ligand.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Human CYPs are primarily membrane-associated proteins</a:t>
            </a:r>
            <a:r>
              <a:rPr lang="en-US" baseline="30000" dirty="0">
                <a:hlinkClick r:id="rId2"/>
              </a:rPr>
              <a:t>[19]</a:t>
            </a:r>
            <a:r>
              <a:rPr lang="en-US" dirty="0"/>
              <a:t> located either in the inner membrane of </a:t>
            </a:r>
            <a:r>
              <a:rPr lang="en-US" dirty="0">
                <a:hlinkClick r:id="rId3" tooltip="Mitochondria"/>
              </a:rPr>
              <a:t>mitochondria</a:t>
            </a:r>
            <a:r>
              <a:rPr lang="en-US" dirty="0"/>
              <a:t> or in the </a:t>
            </a:r>
            <a:r>
              <a:rPr lang="en-US" dirty="0">
                <a:hlinkClick r:id="rId4" tooltip="Endoplasmic reticulum"/>
              </a:rPr>
              <a:t>endoplasmic reticulum</a:t>
            </a:r>
            <a:r>
              <a:rPr lang="en-US" dirty="0"/>
              <a:t> of cells. CYPs metabolize thousands of </a:t>
            </a:r>
            <a:r>
              <a:rPr lang="en-US" dirty="0">
                <a:hlinkClick r:id="rId5" tooltip="Endogenous"/>
              </a:rPr>
              <a:t>endogenous</a:t>
            </a:r>
            <a:r>
              <a:rPr lang="en-US" dirty="0"/>
              <a:t> and </a:t>
            </a:r>
            <a:r>
              <a:rPr lang="en-US" dirty="0">
                <a:hlinkClick r:id="rId6" tooltip="Exogenous"/>
              </a:rPr>
              <a:t>exogenous</a:t>
            </a:r>
            <a:r>
              <a:rPr lang="en-US" dirty="0"/>
              <a:t> chemicals. Some CYPs metabolize only one (or a very few) substrates, such as </a:t>
            </a:r>
            <a:r>
              <a:rPr lang="en-US" i="1" dirty="0"/>
              <a:t>CYP19</a:t>
            </a:r>
            <a:r>
              <a:rPr lang="en-US" dirty="0"/>
              <a:t> (</a:t>
            </a:r>
            <a:r>
              <a:rPr lang="en-US" dirty="0">
                <a:hlinkClick r:id="rId7" tooltip="Aromatase"/>
              </a:rPr>
              <a:t>aromatase</a:t>
            </a:r>
            <a:r>
              <a:rPr lang="en-US" dirty="0"/>
              <a:t>), while others may metabolize multiple </a:t>
            </a:r>
            <a:r>
              <a:rPr lang="en-US" dirty="0">
                <a:hlinkClick r:id="rId8" tooltip="Substrate (biochemistry)"/>
              </a:rPr>
              <a:t>substrates</a:t>
            </a:r>
            <a:r>
              <a:rPr lang="en-US" dirty="0"/>
              <a:t>.</a:t>
            </a:r>
          </a:p>
          <a:p>
            <a:r>
              <a:rPr lang="en-US" dirty="0"/>
              <a:t>CYP enzymes are present in most tissues of the body, and play important roles in </a:t>
            </a:r>
            <a:r>
              <a:rPr lang="en-US" dirty="0">
                <a:hlinkClick r:id="rId9" tooltip="Hormone"/>
              </a:rPr>
              <a:t>hormone</a:t>
            </a:r>
            <a:r>
              <a:rPr lang="en-US" dirty="0"/>
              <a:t> synthesis and breakdown (including </a:t>
            </a:r>
            <a:r>
              <a:rPr lang="en-US" dirty="0">
                <a:hlinkClick r:id="rId10" tooltip="Estrogen"/>
              </a:rPr>
              <a:t>estrogen</a:t>
            </a:r>
            <a:r>
              <a:rPr lang="en-US" dirty="0"/>
              <a:t> and </a:t>
            </a:r>
            <a:r>
              <a:rPr lang="en-US" dirty="0">
                <a:hlinkClick r:id="rId11" tooltip="Testosterone"/>
              </a:rPr>
              <a:t>testosterone</a:t>
            </a:r>
            <a:r>
              <a:rPr lang="en-US" dirty="0"/>
              <a:t> synthesis and metabolism), </a:t>
            </a:r>
            <a:r>
              <a:rPr lang="en-US" dirty="0">
                <a:hlinkClick r:id="rId12" tooltip="Cholesterol"/>
              </a:rPr>
              <a:t>cholesterol</a:t>
            </a:r>
            <a:r>
              <a:rPr lang="en-US" dirty="0"/>
              <a:t> synthesis, and </a:t>
            </a:r>
            <a:r>
              <a:rPr lang="en-US" dirty="0">
                <a:hlinkClick r:id="rId13" tooltip="Vitamin D"/>
              </a:rPr>
              <a:t>vitamin D</a:t>
            </a:r>
            <a:r>
              <a:rPr lang="en-US" dirty="0"/>
              <a:t> metabolism. </a:t>
            </a:r>
          </a:p>
          <a:p>
            <a:r>
              <a:rPr lang="en-US" dirty="0"/>
              <a:t>CYP enzymes also function to metabolize potentially toxic compounds, including </a:t>
            </a:r>
            <a:r>
              <a:rPr lang="en-US" dirty="0">
                <a:hlinkClick r:id="rId14" tooltip="Drugs"/>
              </a:rPr>
              <a:t>drugs</a:t>
            </a:r>
            <a:r>
              <a:rPr lang="en-US" dirty="0"/>
              <a:t> and products of endogenous metabolism such as </a:t>
            </a:r>
            <a:r>
              <a:rPr lang="en-US" dirty="0">
                <a:hlinkClick r:id="rId15" tooltip="Bilirubin"/>
              </a:rPr>
              <a:t>bilirubin</a:t>
            </a:r>
            <a:r>
              <a:rPr lang="en-US" dirty="0"/>
              <a:t>, principally in the </a:t>
            </a:r>
            <a:r>
              <a:rPr lang="en-US" dirty="0">
                <a:hlinkClick r:id="rId16" tooltip="Liver"/>
              </a:rPr>
              <a:t>liver</a:t>
            </a:r>
            <a:r>
              <a:rPr lang="en-US" dirty="0"/>
              <a:t>. </a:t>
            </a:r>
          </a:p>
          <a:p>
            <a:r>
              <a:rPr lang="en-US" dirty="0"/>
              <a:t>The </a:t>
            </a:r>
            <a:r>
              <a:rPr lang="en-US" dirty="0">
                <a:hlinkClick r:id="rId17" tooltip="Human Genome Project"/>
              </a:rPr>
              <a:t>Human Genome Project</a:t>
            </a:r>
            <a:r>
              <a:rPr lang="en-US" dirty="0"/>
              <a:t> has identified 57 human genes coding for the various cytochrome P450 enzymes.</a:t>
            </a:r>
            <a:r>
              <a:rPr lang="en-US" baseline="30000" dirty="0">
                <a:hlinkClick r:id="rId18"/>
              </a:rPr>
              <a:t>[20]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363148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3BB5513-1A54-628F-15E1-FE057386A5CB}"/>
              </a:ext>
            </a:extLst>
          </p:cNvPr>
          <p:cNvGrpSpPr/>
          <p:nvPr/>
        </p:nvGrpSpPr>
        <p:grpSpPr>
          <a:xfrm>
            <a:off x="1634275" y="503689"/>
            <a:ext cx="8923450" cy="6298164"/>
            <a:chOff x="1026367" y="400233"/>
            <a:chExt cx="8923450" cy="62981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AA069B-5536-FCA9-1131-0A499C9D26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 l="19251" t="10748" r="23135" b="21361"/>
            <a:stretch/>
          </p:blipFill>
          <p:spPr>
            <a:xfrm>
              <a:off x="1026367" y="400233"/>
              <a:ext cx="8923450" cy="62981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A12588-9CB9-334B-5CD7-B214EA5D3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7611" t="2520" r="630" b="23042"/>
            <a:stretch/>
          </p:blipFill>
          <p:spPr>
            <a:xfrm>
              <a:off x="8018380" y="4701645"/>
              <a:ext cx="1931437" cy="199675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8598D7-CE6A-32F4-4EE8-8223E44820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6690" t="67528" r="49294" b="21588"/>
            <a:stretch/>
          </p:blipFill>
          <p:spPr>
            <a:xfrm>
              <a:off x="5021179" y="5178757"/>
              <a:ext cx="1604866" cy="746449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F98A6A9-A372-B4CA-6513-C94A31BD18A8}"/>
              </a:ext>
            </a:extLst>
          </p:cNvPr>
          <p:cNvSpPr txBox="1"/>
          <p:nvPr/>
        </p:nvSpPr>
        <p:spPr>
          <a:xfrm>
            <a:off x="160421" y="56147"/>
            <a:ext cx="11636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Cerebrospinal</a:t>
            </a:r>
            <a:r>
              <a:rPr lang="de-DE" dirty="0"/>
              <a:t> fluid </a:t>
            </a:r>
            <a:r>
              <a:rPr lang="de-DE" dirty="0" err="1"/>
              <a:t>analysis</a:t>
            </a:r>
            <a:endParaRPr lang="de-DE" dirty="0"/>
          </a:p>
          <a:p>
            <a:r>
              <a:rPr lang="de-DE" sz="800" dirty="0"/>
              <a:t>[</a:t>
            </a:r>
            <a:r>
              <a:rPr lang="de-DE" sz="800" dirty="0" err="1"/>
              <a:t>Brister</a:t>
            </a:r>
            <a:r>
              <a:rPr lang="de-DE" sz="800" dirty="0"/>
              <a:t> D, Werner BA, Gideon G, </a:t>
            </a:r>
            <a:r>
              <a:rPr lang="de-DE" sz="800" dirty="0" err="1"/>
              <a:t>McCarty</a:t>
            </a:r>
            <a:r>
              <a:rPr lang="de-DE" sz="800" dirty="0"/>
              <a:t> PJ, Lane A, Burrows BT, </a:t>
            </a:r>
            <a:r>
              <a:rPr lang="de-DE" sz="800" dirty="0" err="1"/>
              <a:t>McLees</a:t>
            </a:r>
            <a:r>
              <a:rPr lang="de-DE" sz="800" dirty="0"/>
              <a:t> S, Adelson PD, Arango JI, Marsh W, Flores A, </a:t>
            </a:r>
            <a:r>
              <a:rPr lang="de-DE" sz="800" dirty="0" err="1"/>
              <a:t>Pankratz</a:t>
            </a:r>
            <a:r>
              <a:rPr lang="de-DE" sz="800" dirty="0"/>
              <a:t> MT, </a:t>
            </a:r>
            <a:r>
              <a:rPr lang="de-DE" sz="800" dirty="0" err="1"/>
              <a:t>Ly</a:t>
            </a:r>
            <a:r>
              <a:rPr lang="de-DE" sz="800" dirty="0"/>
              <a:t> NH, Flood M, Brown D, </a:t>
            </a:r>
            <a:r>
              <a:rPr lang="de-DE" sz="800" dirty="0" err="1"/>
              <a:t>Carpentieri</a:t>
            </a:r>
            <a:r>
              <a:rPr lang="de-DE" sz="800" dirty="0"/>
              <a:t> D, Jin Y, </a:t>
            </a:r>
            <a:r>
              <a:rPr lang="de-DE" sz="800" dirty="0" err="1"/>
              <a:t>Gu</a:t>
            </a:r>
            <a:r>
              <a:rPr lang="de-DE" sz="800" dirty="0"/>
              <a:t> H, Frye RE. Central </a:t>
            </a:r>
            <a:r>
              <a:rPr lang="de-DE" sz="800" dirty="0" err="1"/>
              <a:t>Nervous</a:t>
            </a:r>
            <a:r>
              <a:rPr lang="de-DE" sz="800" dirty="0"/>
              <a:t> System </a:t>
            </a:r>
            <a:r>
              <a:rPr lang="de-DE" sz="800" dirty="0" err="1"/>
              <a:t>Metabolism</a:t>
            </a:r>
            <a:r>
              <a:rPr lang="de-DE" sz="800" dirty="0"/>
              <a:t> in </a:t>
            </a:r>
            <a:r>
              <a:rPr lang="de-DE" sz="800" dirty="0" err="1"/>
              <a:t>Autism</a:t>
            </a:r>
            <a:r>
              <a:rPr lang="de-DE" sz="800" dirty="0"/>
              <a:t>, </a:t>
            </a:r>
            <a:r>
              <a:rPr lang="de-DE" sz="800" dirty="0" err="1"/>
              <a:t>Epilepsy</a:t>
            </a:r>
            <a:r>
              <a:rPr lang="de-DE" sz="800" dirty="0"/>
              <a:t> and </a:t>
            </a:r>
            <a:r>
              <a:rPr lang="de-DE" sz="800" dirty="0" err="1"/>
              <a:t>Developmental</a:t>
            </a:r>
            <a:r>
              <a:rPr lang="de-DE" sz="800" dirty="0"/>
              <a:t> Delays: A </a:t>
            </a:r>
            <a:r>
              <a:rPr lang="de-DE" sz="800" dirty="0" err="1"/>
              <a:t>Cerebrospinal</a:t>
            </a:r>
            <a:r>
              <a:rPr lang="de-DE" sz="800" dirty="0"/>
              <a:t> Fluid Analysis. </a:t>
            </a:r>
            <a:r>
              <a:rPr lang="de-DE" sz="800" dirty="0" err="1"/>
              <a:t>Metabolites</a:t>
            </a:r>
            <a:r>
              <a:rPr lang="de-DE" sz="800" dirty="0"/>
              <a:t>. 2022 Apr 20;12(5):371. </a:t>
            </a:r>
            <a:r>
              <a:rPr lang="de-DE" sz="800" dirty="0" err="1"/>
              <a:t>doi</a:t>
            </a:r>
            <a:r>
              <a:rPr lang="de-DE" sz="800" dirty="0"/>
              <a:t>: 10.3390/metabo12050371. PMID: 35629876; PMCID: PMC9148155.]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4317096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305572-AD10-F69C-BB93-6BDF97AA5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6" t="10748" r="8589"/>
          <a:stretch/>
        </p:blipFill>
        <p:spPr>
          <a:xfrm>
            <a:off x="993914" y="205272"/>
            <a:ext cx="10818322" cy="66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21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E09E60-2909-880C-B9E1-C6D03ECE76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96" t="42933" r="45901" b="13734"/>
          <a:stretch/>
        </p:blipFill>
        <p:spPr>
          <a:xfrm>
            <a:off x="5843015" y="1015782"/>
            <a:ext cx="6044185" cy="4826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EE3F8E-88B0-36A5-303F-CBDBC2E5F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03" t="29623" r="43374" b="6000"/>
          <a:stretch/>
        </p:blipFill>
        <p:spPr>
          <a:xfrm>
            <a:off x="557783" y="880802"/>
            <a:ext cx="4855465" cy="50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019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AA36F9-AC92-FA4E-6EB2-271F22FF0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14" t="14014" r="6185" b="14286"/>
          <a:stretch/>
        </p:blipFill>
        <p:spPr>
          <a:xfrm>
            <a:off x="974274" y="708963"/>
            <a:ext cx="10243451" cy="6092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22518-DA1B-12EC-DD0F-503FD7734C68}"/>
              </a:ext>
            </a:extLst>
          </p:cNvPr>
          <p:cNvSpPr txBox="1"/>
          <p:nvPr/>
        </p:nvSpPr>
        <p:spPr>
          <a:xfrm>
            <a:off x="160421" y="56147"/>
            <a:ext cx="116361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Cerebrospinal</a:t>
            </a:r>
            <a:r>
              <a:rPr lang="de-DE" dirty="0"/>
              <a:t> fluid </a:t>
            </a:r>
            <a:r>
              <a:rPr lang="de-DE" dirty="0" err="1"/>
              <a:t>analysis</a:t>
            </a:r>
            <a:endParaRPr lang="de-DE" dirty="0"/>
          </a:p>
          <a:p>
            <a:r>
              <a:rPr lang="de-DE" sz="800" dirty="0"/>
              <a:t>[</a:t>
            </a:r>
            <a:r>
              <a:rPr lang="de-DE" sz="800" dirty="0" err="1"/>
              <a:t>Brister</a:t>
            </a:r>
            <a:r>
              <a:rPr lang="de-DE" sz="800" dirty="0"/>
              <a:t> D, Werner BA, Gideon G, </a:t>
            </a:r>
            <a:r>
              <a:rPr lang="de-DE" sz="800" dirty="0" err="1"/>
              <a:t>McCarty</a:t>
            </a:r>
            <a:r>
              <a:rPr lang="de-DE" sz="800" dirty="0"/>
              <a:t> PJ, Lane A, Burrows BT, </a:t>
            </a:r>
            <a:r>
              <a:rPr lang="de-DE" sz="800" dirty="0" err="1"/>
              <a:t>McLees</a:t>
            </a:r>
            <a:r>
              <a:rPr lang="de-DE" sz="800" dirty="0"/>
              <a:t> S, Adelson PD, Arango JI, Marsh W, Flores A, </a:t>
            </a:r>
            <a:r>
              <a:rPr lang="de-DE" sz="800" dirty="0" err="1"/>
              <a:t>Pankratz</a:t>
            </a:r>
            <a:r>
              <a:rPr lang="de-DE" sz="800" dirty="0"/>
              <a:t> MT, </a:t>
            </a:r>
            <a:r>
              <a:rPr lang="de-DE" sz="800" dirty="0" err="1"/>
              <a:t>Ly</a:t>
            </a:r>
            <a:r>
              <a:rPr lang="de-DE" sz="800" dirty="0"/>
              <a:t> NH, Flood M, Brown D, </a:t>
            </a:r>
            <a:r>
              <a:rPr lang="de-DE" sz="800" dirty="0" err="1"/>
              <a:t>Carpentieri</a:t>
            </a:r>
            <a:r>
              <a:rPr lang="de-DE" sz="800" dirty="0"/>
              <a:t> D, Jin Y, </a:t>
            </a:r>
            <a:r>
              <a:rPr lang="de-DE" sz="800" dirty="0" err="1"/>
              <a:t>Gu</a:t>
            </a:r>
            <a:r>
              <a:rPr lang="de-DE" sz="800" dirty="0"/>
              <a:t> H, Frye RE. Central </a:t>
            </a:r>
            <a:r>
              <a:rPr lang="de-DE" sz="800" dirty="0" err="1"/>
              <a:t>Nervous</a:t>
            </a:r>
            <a:r>
              <a:rPr lang="de-DE" sz="800" dirty="0"/>
              <a:t> System </a:t>
            </a:r>
            <a:r>
              <a:rPr lang="de-DE" sz="800" dirty="0" err="1"/>
              <a:t>Metabolism</a:t>
            </a:r>
            <a:r>
              <a:rPr lang="de-DE" sz="800" dirty="0"/>
              <a:t> in </a:t>
            </a:r>
            <a:r>
              <a:rPr lang="de-DE" sz="800" dirty="0" err="1"/>
              <a:t>Autism</a:t>
            </a:r>
            <a:r>
              <a:rPr lang="de-DE" sz="800" dirty="0"/>
              <a:t>, </a:t>
            </a:r>
            <a:r>
              <a:rPr lang="de-DE" sz="800" dirty="0" err="1"/>
              <a:t>Epilepsy</a:t>
            </a:r>
            <a:r>
              <a:rPr lang="de-DE" sz="800" dirty="0"/>
              <a:t> and </a:t>
            </a:r>
            <a:r>
              <a:rPr lang="de-DE" sz="800" dirty="0" err="1"/>
              <a:t>Developmental</a:t>
            </a:r>
            <a:r>
              <a:rPr lang="de-DE" sz="800" dirty="0"/>
              <a:t> Delays: A </a:t>
            </a:r>
            <a:r>
              <a:rPr lang="de-DE" sz="800" dirty="0" err="1"/>
              <a:t>Cerebrospinal</a:t>
            </a:r>
            <a:r>
              <a:rPr lang="de-DE" sz="800" dirty="0"/>
              <a:t> Fluid Analysis. </a:t>
            </a:r>
            <a:r>
              <a:rPr lang="de-DE" sz="800" dirty="0" err="1"/>
              <a:t>Metabolites</a:t>
            </a:r>
            <a:r>
              <a:rPr lang="de-DE" sz="800" dirty="0"/>
              <a:t>. 2022 Apr 20;12(5):371. </a:t>
            </a:r>
            <a:r>
              <a:rPr lang="de-DE" sz="800" dirty="0" err="1"/>
              <a:t>doi</a:t>
            </a:r>
            <a:r>
              <a:rPr lang="de-DE" sz="800" dirty="0"/>
              <a:t>: 10.3390/metabo12050371. PMID: 35629876; PMCID: PMC9148155.]</a:t>
            </a:r>
            <a:endParaRPr lang="de-AT" sz="800" dirty="0"/>
          </a:p>
        </p:txBody>
      </p:sp>
    </p:spTree>
    <p:extLst>
      <p:ext uri="{BB962C8B-B14F-4D97-AF65-F5344CB8AC3E}">
        <p14:creationId xmlns:p14="http://schemas.microsoft.com/office/powerpoint/2010/main" val="16866333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3CCCF29A-67E9-828B-4DD3-2BCC8DB27C1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/>
              <a:t>Zellbasierte Behandlungen:</a:t>
            </a:r>
          </a:p>
          <a:p>
            <a:r>
              <a:rPr lang="de-AT" dirty="0"/>
              <a:t>Regenerative Medizin (Wirkungshypothese)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48659398-3690-53DC-000E-18476FCC9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16991"/>
          </a:xfrm>
        </p:spPr>
        <p:txBody>
          <a:bodyPr/>
          <a:lstStyle/>
          <a:p>
            <a:r>
              <a:rPr lang="de-DE" dirty="0"/>
              <a:t>Im Knochenmark </a:t>
            </a:r>
            <a:r>
              <a:rPr lang="de-DE" dirty="0">
                <a:sym typeface="Wingdings" panose="05000000000000000000" pitchFamily="2" charset="2"/>
              </a:rPr>
              <a:t></a:t>
            </a:r>
            <a:r>
              <a:rPr lang="de-DE" dirty="0"/>
              <a:t> g</a:t>
            </a:r>
            <a:r>
              <a:rPr lang="de-AT" dirty="0" err="1"/>
              <a:t>esunde</a:t>
            </a:r>
            <a:r>
              <a:rPr lang="de-AT" dirty="0"/>
              <a:t> mtDNA (</a:t>
            </a:r>
            <a:r>
              <a:rPr lang="de-AT" dirty="0" err="1"/>
              <a:t>mitochondrale</a:t>
            </a:r>
            <a:r>
              <a:rPr lang="de-AT" dirty="0"/>
              <a:t> DNA)</a:t>
            </a:r>
          </a:p>
          <a:p>
            <a:pPr lvl="1"/>
            <a:r>
              <a:rPr lang="de-AT" dirty="0"/>
              <a:t>Transfer/In Stammzellen: mtDNA umgibt </a:t>
            </a:r>
            <a:r>
              <a:rPr lang="de-AT" dirty="0" err="1"/>
              <a:t>nDNA</a:t>
            </a:r>
            <a:r>
              <a:rPr lang="de-AT" dirty="0"/>
              <a:t> (nukleäre DNA) </a:t>
            </a:r>
            <a:r>
              <a:rPr lang="de-AT" dirty="0">
                <a:sym typeface="Wingdings" panose="05000000000000000000" pitchFamily="2" charset="2"/>
              </a:rPr>
              <a:t> Informationsaustausch (krank-&gt;gesund) via Transkriptionsfaktoren</a:t>
            </a:r>
          </a:p>
          <a:p>
            <a:pPr lvl="1"/>
            <a:endParaRPr lang="de-AT" dirty="0">
              <a:sym typeface="Wingdings" panose="05000000000000000000" pitchFamily="2" charset="2"/>
            </a:endParaRPr>
          </a:p>
          <a:p>
            <a:pPr lvl="1"/>
            <a:r>
              <a:rPr lang="en-US" b="1" dirty="0"/>
              <a:t>Mitochondriale </a:t>
            </a:r>
            <a:r>
              <a:rPr lang="en-US" b="1" dirty="0" err="1"/>
              <a:t>Spaltung</a:t>
            </a:r>
            <a:r>
              <a:rPr lang="en-US" b="1" dirty="0"/>
              <a:t> (fission)</a:t>
            </a:r>
          </a:p>
          <a:p>
            <a:pPr marL="457200" lvl="1" indent="0">
              <a:buNone/>
            </a:pPr>
            <a:r>
              <a:rPr lang="en-US" b="1" dirty="0"/>
              <a:t>	=</a:t>
            </a:r>
            <a:r>
              <a:rPr lang="en-US" dirty="0"/>
              <a:t> </a:t>
            </a:r>
            <a:r>
              <a:rPr kumimoji="0" lang="de-DE" altLang="de-DE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der Prozess, bei dem sich Mitochondrien teilen oder in zwei separate mitochondriale Organellen trennen.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1"/>
            <a:endParaRPr lang="en-US" dirty="0"/>
          </a:p>
          <a:p>
            <a:pPr lvl="1"/>
            <a:endParaRPr lang="de-AT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B6BE933-A768-375C-7D8A-95D0C6D064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56" y="4225556"/>
            <a:ext cx="2180754" cy="208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51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3FDA1-FC21-098F-EC82-E13922B6A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GLYPHOSATE and ALUMINUM</a:t>
            </a:r>
            <a:br>
              <a:rPr lang="en-US" b="1" dirty="0"/>
            </a:br>
            <a:r>
              <a:rPr lang="de-AT" sz="4400" i="1" dirty="0"/>
              <a:t>„Partners in Crime“</a:t>
            </a:r>
            <a:r>
              <a:rPr lang="de-AT" sz="4400" dirty="0"/>
              <a:t>  (Stefanie Seneff)</a:t>
            </a:r>
            <a:endParaRPr lang="de-AT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CF6C-A690-FFCE-7691-831E1EFA4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274" y="1852518"/>
            <a:ext cx="10840453" cy="475805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AT" sz="2400" dirty="0"/>
              <a:t>(</a:t>
            </a:r>
            <a:r>
              <a:rPr lang="de-AT" dirty="0"/>
              <a:t>1) </a:t>
            </a:r>
            <a:r>
              <a:rPr lang="en-US" dirty="0"/>
              <a:t>Glyphosate disrupts gut bacteria, leading to an overgrowth of Clostridium difficile. Its toxic product (p-cresol) is linked to autism in both human and mouse models and enhances uptake of aluminum via transferrin. Anemia, a result of both aluminum-disruption of heme and impaired heme synthesis by glyphosate, leads to hypoxia.</a:t>
            </a:r>
          </a:p>
          <a:p>
            <a:pPr marL="360363" indent="-360363" algn="just">
              <a:lnSpc>
                <a:spcPct val="100000"/>
              </a:lnSpc>
              <a:buNone/>
            </a:pPr>
            <a:r>
              <a:rPr lang="en-US" dirty="0"/>
              <a:t>(2) Glyphosate chelates aluminum, allowing ingested aluminum to bypass the gut barrier. This leads to anemia-induced hypoxia, promoting neurotoxicity and damaging the pineal gland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de-AT" sz="2800" dirty="0"/>
              <a:t>Both, </a:t>
            </a:r>
            <a:r>
              <a:rPr lang="de-AT" sz="2800" dirty="0" err="1"/>
              <a:t>glyphosate</a:t>
            </a:r>
            <a:r>
              <a:rPr lang="de-AT" sz="2800" dirty="0"/>
              <a:t> and </a:t>
            </a:r>
            <a:r>
              <a:rPr lang="de-AT" sz="2800" dirty="0" err="1"/>
              <a:t>aluminum</a:t>
            </a:r>
            <a:r>
              <a:rPr lang="de-AT" sz="2800" dirty="0"/>
              <a:t> </a:t>
            </a:r>
            <a:r>
              <a:rPr lang="de-AT" sz="2800" dirty="0" err="1"/>
              <a:t>disrupt</a:t>
            </a:r>
            <a:r>
              <a:rPr lang="de-AT" sz="2800" dirty="0"/>
              <a:t> </a:t>
            </a:r>
            <a:r>
              <a:rPr lang="de-AT" sz="2800" dirty="0" err="1"/>
              <a:t>cytochrome</a:t>
            </a:r>
            <a:r>
              <a:rPr lang="de-AT" sz="2800" dirty="0"/>
              <a:t> P450 </a:t>
            </a:r>
            <a:r>
              <a:rPr lang="de-AT" sz="2800" dirty="0" err="1"/>
              <a:t>enzymes</a:t>
            </a:r>
            <a:r>
              <a:rPr lang="de-AT" sz="2800" dirty="0"/>
              <a:t>, </a:t>
            </a:r>
            <a:r>
              <a:rPr lang="de-AT" sz="2800" dirty="0" err="1"/>
              <a:t>which</a:t>
            </a:r>
            <a:r>
              <a:rPr lang="de-AT" sz="2800" dirty="0"/>
              <a:t> </a:t>
            </a:r>
            <a:r>
              <a:rPr lang="de-AT" sz="2800" dirty="0" err="1"/>
              <a:t>are</a:t>
            </a:r>
            <a:r>
              <a:rPr lang="de-AT" sz="2800" dirty="0"/>
              <a:t> </a:t>
            </a:r>
            <a:r>
              <a:rPr lang="de-AT" sz="2800" dirty="0" err="1"/>
              <a:t>involved</a:t>
            </a:r>
            <a:r>
              <a:rPr lang="de-AT" sz="2800" dirty="0"/>
              <a:t> in </a:t>
            </a:r>
            <a:r>
              <a:rPr lang="de-AT" sz="2800" dirty="0" err="1"/>
              <a:t>melatonin</a:t>
            </a:r>
            <a:r>
              <a:rPr lang="de-AT" sz="2800" dirty="0"/>
              <a:t> </a:t>
            </a:r>
            <a:r>
              <a:rPr lang="de-AT" sz="2800" dirty="0" err="1"/>
              <a:t>metabolism</a:t>
            </a:r>
            <a:r>
              <a:rPr lang="de-AT" sz="2800" dirty="0"/>
              <a:t>.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de-AT" sz="2800" dirty="0"/>
          </a:p>
          <a:p>
            <a:pPr marL="457200" indent="-457200">
              <a:lnSpc>
                <a:spcPct val="100000"/>
              </a:lnSpc>
              <a:buFont typeface="+mj-lt"/>
              <a:buAutoNum type="arabicParenBoth"/>
            </a:pPr>
            <a:endParaRPr lang="de-AT" sz="1800" dirty="0"/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2657958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417372"/>
              </p:ext>
            </p:extLst>
          </p:nvPr>
        </p:nvGraphicFramePr>
        <p:xfrm>
          <a:off x="1312741" y="375516"/>
          <a:ext cx="9087151" cy="47211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7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9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9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172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6925">
                <a:tc>
                  <a:txBody>
                    <a:bodyPr/>
                    <a:lstStyle/>
                    <a:p>
                      <a:endParaRPr lang="de-A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 err="1"/>
                        <a:t>Cell-based</a:t>
                      </a:r>
                      <a:endParaRPr lang="de-AT" sz="2400" dirty="0"/>
                    </a:p>
                    <a:p>
                      <a:pPr algn="ctr"/>
                      <a:r>
                        <a:rPr lang="de-AT" sz="2400" dirty="0" err="1"/>
                        <a:t>therapy</a:t>
                      </a:r>
                      <a:endParaRPr lang="de-A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 err="1"/>
                        <a:t>Behavioural</a:t>
                      </a:r>
                      <a:endParaRPr lang="de-AT" sz="2400" dirty="0"/>
                    </a:p>
                    <a:p>
                      <a:pPr algn="ctr"/>
                      <a:r>
                        <a:rPr lang="de-AT" sz="2400" dirty="0" err="1"/>
                        <a:t>therapy</a:t>
                      </a:r>
                      <a:endParaRPr lang="de-AT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2400" dirty="0"/>
                        <a:t>Drug</a:t>
                      </a:r>
                    </a:p>
                    <a:p>
                      <a:pPr algn="ctr"/>
                      <a:r>
                        <a:rPr lang="de-AT" sz="2400" dirty="0" err="1"/>
                        <a:t>therapy</a:t>
                      </a:r>
                      <a:endParaRPr lang="de-AT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0013">
                <a:tc>
                  <a:txBody>
                    <a:bodyPr/>
                    <a:lstStyle/>
                    <a:p>
                      <a:r>
                        <a:rPr lang="de-AT" sz="2000" b="1" dirty="0"/>
                        <a:t>SAFETY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err="1"/>
                        <a:t>no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serious</a:t>
                      </a:r>
                      <a:r>
                        <a:rPr lang="de-AT" sz="1400" dirty="0"/>
                        <a:t> AE</a:t>
                      </a:r>
                      <a:r>
                        <a:rPr lang="de-AT" sz="1400" baseline="30000" dirty="0"/>
                        <a:t>1,2</a:t>
                      </a:r>
                    </a:p>
                    <a:p>
                      <a:pPr algn="ctr"/>
                      <a:endParaRPr lang="de-AT" sz="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US" sz="1000" i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Not one single serious AE has been reported so far!!!</a:t>
                      </a:r>
                      <a:r>
                        <a:rPr lang="de-AT" sz="1000" i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!!!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err="1"/>
                        <a:t>unknown</a:t>
                      </a:r>
                      <a:endParaRPr lang="de-AT" sz="14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err="1"/>
                        <a:t>serious</a:t>
                      </a:r>
                      <a:r>
                        <a:rPr lang="de-AT" sz="1400" dirty="0"/>
                        <a:t> AE</a:t>
                      </a:r>
                      <a:r>
                        <a:rPr lang="de-AT" sz="1400" baseline="30000" dirty="0"/>
                        <a:t>3</a:t>
                      </a:r>
                      <a:endParaRPr lang="de-AT" sz="14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1281">
                <a:tc>
                  <a:txBody>
                    <a:bodyPr/>
                    <a:lstStyle/>
                    <a:p>
                      <a:r>
                        <a:rPr lang="de-AT" sz="2000" b="1" dirty="0"/>
                        <a:t>EFFECTIVITY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 err="1"/>
                        <a:t>sig</a:t>
                      </a:r>
                      <a:r>
                        <a:rPr lang="de-AT" sz="1400" dirty="0"/>
                        <a:t>.</a:t>
                      </a:r>
                      <a:r>
                        <a:rPr lang="de-AT" sz="1400" baseline="0" dirty="0"/>
                        <a:t> </a:t>
                      </a:r>
                      <a:r>
                        <a:rPr lang="de-AT" sz="1400" baseline="0" dirty="0" err="1"/>
                        <a:t>better</a:t>
                      </a:r>
                      <a:r>
                        <a:rPr lang="de-AT" sz="1400" baseline="0" dirty="0"/>
                        <a:t> CARS*</a:t>
                      </a:r>
                      <a:r>
                        <a:rPr lang="de-AT" sz="1400" baseline="30000" dirty="0"/>
                        <a:t>1,2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800" dirty="0"/>
                        <a:t>*</a:t>
                      </a:r>
                      <a:r>
                        <a:rPr lang="en-US" sz="800" dirty="0"/>
                        <a:t>typical abnormalities in perception and language, features of impaired motor control and autonomic functions as well as social and play behavior</a:t>
                      </a:r>
                      <a:endParaRPr lang="de-DE" sz="8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i="1" kern="120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Parents</a:t>
                      </a:r>
                      <a:r>
                        <a:rPr lang="de-DE" sz="1000" i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i="1" kern="120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reported</a:t>
                      </a:r>
                      <a:r>
                        <a:rPr lang="de-DE" sz="1000" i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an </a:t>
                      </a:r>
                      <a:r>
                        <a:rPr lang="de-DE" sz="1000" i="1" kern="120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improvment</a:t>
                      </a:r>
                      <a:r>
                        <a:rPr lang="de-DE" sz="1000" i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i="1" kern="120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of</a:t>
                      </a:r>
                      <a:r>
                        <a:rPr lang="de-DE" sz="1000" i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  Ø20 </a:t>
                      </a:r>
                      <a:r>
                        <a:rPr lang="de-DE" sz="1000" i="1" kern="120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points</a:t>
                      </a:r>
                      <a:r>
                        <a:rPr lang="de-DE" sz="1000" i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i="1" kern="120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with</a:t>
                      </a:r>
                      <a:r>
                        <a:rPr lang="de-DE" sz="1000" i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00" i="1" kern="1200" dirty="0" err="1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the</a:t>
                      </a:r>
                      <a:r>
                        <a:rPr lang="de-DE" sz="1000" i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 ATEC!!!</a:t>
                      </a:r>
                      <a:endParaRPr lang="de-AT" sz="1000" i="1" kern="1200" dirty="0">
                        <a:solidFill>
                          <a:schemeClr val="accent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 err="1"/>
                        <a:t>sig</a:t>
                      </a:r>
                      <a:r>
                        <a:rPr lang="de-AT" sz="1400" dirty="0"/>
                        <a:t>. </a:t>
                      </a:r>
                      <a:r>
                        <a:rPr lang="de-AT" sz="1400" dirty="0" err="1"/>
                        <a:t>better</a:t>
                      </a:r>
                      <a:endParaRPr lang="de-AT" sz="1400" dirty="0"/>
                    </a:p>
                    <a:p>
                      <a:pPr algn="ctr"/>
                      <a:r>
                        <a:rPr lang="de-AT" sz="1400" dirty="0"/>
                        <a:t>‚social functions‘</a:t>
                      </a:r>
                      <a:r>
                        <a:rPr lang="de-AT" sz="1400" baseline="30000" dirty="0"/>
                        <a:t>4</a:t>
                      </a:r>
                      <a:endParaRPr lang="de-AT" sz="14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 err="1"/>
                        <a:t>sig</a:t>
                      </a:r>
                      <a:r>
                        <a:rPr lang="de-AT" sz="1400" dirty="0"/>
                        <a:t>. </a:t>
                      </a:r>
                      <a:r>
                        <a:rPr lang="de-AT" sz="1400" dirty="0" err="1"/>
                        <a:t>better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regarding</a:t>
                      </a:r>
                      <a:r>
                        <a:rPr lang="de-AT" sz="1400" dirty="0"/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err="1"/>
                        <a:t>stereotypical</a:t>
                      </a:r>
                      <a:r>
                        <a:rPr lang="de-DE" sz="1400" dirty="0"/>
                        <a:t> </a:t>
                      </a:r>
                      <a:r>
                        <a:rPr lang="de-DE" sz="1400" dirty="0" err="1"/>
                        <a:t>behavior</a:t>
                      </a:r>
                      <a:r>
                        <a:rPr lang="de-DE" sz="1400" dirty="0"/>
                        <a:t> and      social </a:t>
                      </a:r>
                      <a:r>
                        <a:rPr lang="de-DE" sz="1400" dirty="0" err="1"/>
                        <a:t>communication</a:t>
                      </a:r>
                      <a:r>
                        <a:rPr lang="de-AT" sz="1400" baseline="30000" dirty="0"/>
                        <a:t>3</a:t>
                      </a:r>
                      <a:endParaRPr lang="de-AT" sz="14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847">
                <a:tc>
                  <a:txBody>
                    <a:bodyPr/>
                    <a:lstStyle/>
                    <a:p>
                      <a:r>
                        <a:rPr lang="de-AT" sz="2000" b="1" dirty="0"/>
                        <a:t>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€7.000-15.000/</a:t>
                      </a:r>
                      <a:r>
                        <a:rPr lang="de-AT" sz="1400" dirty="0" err="1"/>
                        <a:t>treatment</a:t>
                      </a:r>
                      <a:endParaRPr lang="de-AT" sz="1400" dirty="0"/>
                    </a:p>
                    <a:p>
                      <a:pPr algn="ctr"/>
                      <a:r>
                        <a:rPr lang="de-AT" sz="1400" dirty="0"/>
                        <a:t>(1-2x per </a:t>
                      </a:r>
                      <a:r>
                        <a:rPr lang="de-AT" sz="1400" dirty="0" err="1"/>
                        <a:t>lifetime</a:t>
                      </a:r>
                      <a:r>
                        <a:rPr lang="de-AT" sz="1400" dirty="0"/>
                        <a:t>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$206.337</a:t>
                      </a:r>
                      <a:r>
                        <a:rPr lang="de-AT" sz="1400" baseline="30000" dirty="0"/>
                        <a:t>6</a:t>
                      </a:r>
                      <a:endParaRPr lang="de-AT" sz="1600" baseline="30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 total </a:t>
                      </a:r>
                      <a:r>
                        <a:rPr lang="de-AT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lifetime</a:t>
                      </a:r>
                      <a:r>
                        <a:rPr lang="de-A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costs</a:t>
                      </a:r>
                      <a:endParaRPr lang="de-A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/>
                        <a:t>£20.000-30.000</a:t>
                      </a:r>
                      <a:r>
                        <a:rPr lang="de-AT" sz="1400" baseline="30000" dirty="0"/>
                        <a:t>5</a:t>
                      </a:r>
                    </a:p>
                    <a:p>
                      <a:pPr algn="ctr"/>
                      <a:r>
                        <a:rPr lang="de-AT" sz="1400" dirty="0"/>
                        <a:t>per QALY</a:t>
                      </a:r>
                      <a:endParaRPr lang="de-AT" sz="1400" baseline="30000" dirty="0"/>
                    </a:p>
                    <a:p>
                      <a:pPr algn="ctr"/>
                      <a:r>
                        <a:rPr lang="de-AT" sz="900" baseline="0" dirty="0"/>
                        <a:t>(</a:t>
                      </a:r>
                      <a:r>
                        <a:rPr lang="de-AT" sz="900" u="sng" baseline="0" dirty="0" err="1"/>
                        <a:t>q</a:t>
                      </a:r>
                      <a:r>
                        <a:rPr lang="de-AT" sz="900" baseline="0" dirty="0" err="1"/>
                        <a:t>uality-</a:t>
                      </a:r>
                      <a:r>
                        <a:rPr lang="de-AT" sz="900" u="sng" baseline="0" dirty="0" err="1"/>
                        <a:t>a</a:t>
                      </a:r>
                      <a:r>
                        <a:rPr lang="de-AT" sz="900" baseline="0" dirty="0" err="1"/>
                        <a:t>djusted</a:t>
                      </a:r>
                      <a:r>
                        <a:rPr lang="de-AT" sz="900" baseline="0" dirty="0"/>
                        <a:t> </a:t>
                      </a:r>
                      <a:r>
                        <a:rPr lang="de-AT" sz="900" u="sng" baseline="0" dirty="0" err="1"/>
                        <a:t>l</a:t>
                      </a:r>
                      <a:r>
                        <a:rPr lang="de-AT" sz="900" baseline="0" dirty="0" err="1"/>
                        <a:t>ife</a:t>
                      </a:r>
                      <a:r>
                        <a:rPr lang="de-AT" sz="900" baseline="0" dirty="0"/>
                        <a:t> </a:t>
                      </a:r>
                      <a:r>
                        <a:rPr lang="de-AT" sz="900" u="sng" baseline="0" dirty="0" err="1"/>
                        <a:t>y</a:t>
                      </a:r>
                      <a:r>
                        <a:rPr lang="de-AT" sz="900" baseline="0" dirty="0" err="1"/>
                        <a:t>ear</a:t>
                      </a:r>
                      <a:r>
                        <a:rPr lang="de-AT" sz="900" baseline="0" dirty="0"/>
                        <a:t> </a:t>
                      </a:r>
                      <a:r>
                        <a:rPr lang="de-AT" sz="900" baseline="0" dirty="0" err="1"/>
                        <a:t>with</a:t>
                      </a:r>
                      <a:r>
                        <a:rPr lang="de-AT" sz="900" baseline="0" dirty="0"/>
                        <a:t> ABA)</a:t>
                      </a:r>
                      <a:endParaRPr lang="de-AT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prescription</a:t>
                      </a:r>
                      <a:r>
                        <a:rPr lang="de-A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1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drugs</a:t>
                      </a:r>
                      <a:endParaRPr lang="de-AT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(Germany)</a:t>
                      </a:r>
                    </a:p>
                    <a:p>
                      <a:pPr algn="ctr"/>
                      <a:r>
                        <a:rPr lang="de-AT" sz="1400" dirty="0"/>
                        <a:t>€366</a:t>
                      </a:r>
                      <a:r>
                        <a:rPr lang="de-AT" sz="1400" baseline="0" dirty="0"/>
                        <a:t> per year</a:t>
                      </a:r>
                      <a:r>
                        <a:rPr lang="de-AT" sz="1200" baseline="30000" dirty="0"/>
                        <a:t>7</a:t>
                      </a:r>
                      <a:endParaRPr lang="de-AT" sz="1400" baseline="30000" dirty="0"/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6847">
                <a:tc>
                  <a:txBody>
                    <a:bodyPr/>
                    <a:lstStyle/>
                    <a:p>
                      <a:pPr algn="r"/>
                      <a:r>
                        <a:rPr lang="de-AT" sz="1800" b="0" dirty="0"/>
                        <a:t>per </a:t>
                      </a:r>
                      <a:r>
                        <a:rPr lang="de-AT" sz="1800" b="0" dirty="0" err="1"/>
                        <a:t>lifetime</a:t>
                      </a:r>
                      <a:endParaRPr lang="de-AT" sz="1800" b="0" dirty="0"/>
                    </a:p>
                    <a:p>
                      <a:pPr algn="r"/>
                      <a:r>
                        <a:rPr lang="de-AT" sz="1100" b="0" dirty="0"/>
                        <a:t>(Ø </a:t>
                      </a:r>
                      <a:r>
                        <a:rPr lang="de-AT" sz="1100" b="0" dirty="0" err="1"/>
                        <a:t>life</a:t>
                      </a:r>
                      <a:r>
                        <a:rPr lang="de-AT" sz="1100" b="0" dirty="0"/>
                        <a:t> </a:t>
                      </a:r>
                      <a:r>
                        <a:rPr lang="de-AT" sz="1100" b="0" dirty="0" err="1"/>
                        <a:t>expectancy</a:t>
                      </a:r>
                      <a:r>
                        <a:rPr lang="de-AT" sz="1100" b="0" dirty="0"/>
                        <a:t>: 65 </a:t>
                      </a:r>
                      <a:r>
                        <a:rPr lang="de-AT" sz="1100" b="0" dirty="0" err="1"/>
                        <a:t>years</a:t>
                      </a:r>
                      <a:r>
                        <a:rPr lang="de-AT" sz="1100" b="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€7.000-30.000</a:t>
                      </a:r>
                    </a:p>
                    <a:p>
                      <a:pPr algn="ctr"/>
                      <a:r>
                        <a:rPr lang="de-AT" sz="1400" dirty="0"/>
                        <a:t>(2022)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/>
                        <a:t>€1.495.000-2.275.000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/>
                        <a:t>(2017)</a:t>
                      </a:r>
                      <a:endParaRPr lang="de-AT" sz="1400" baseline="300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dirty="0"/>
                        <a:t>€</a:t>
                      </a:r>
                      <a:r>
                        <a:rPr lang="de-A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209.800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(2003!)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e-A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€23.790</a:t>
                      </a:r>
                    </a:p>
                    <a:p>
                      <a:pPr marL="0" algn="ctr" defTabSz="914400" rtl="0" eaLnBrk="1" latinLnBrk="0" hangingPunct="1"/>
                      <a:r>
                        <a:rPr lang="de-AT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(2016)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274777" y="5198968"/>
            <a:ext cx="91630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00" baseline="30000" dirty="0"/>
              <a:t>1</a:t>
            </a:r>
            <a:r>
              <a:rPr lang="de-AT" sz="700" dirty="0"/>
              <a:t> </a:t>
            </a:r>
            <a:r>
              <a:rPr lang="de-AT" sz="700" dirty="0" err="1"/>
              <a:t>Villarreal</a:t>
            </a:r>
            <a:r>
              <a:rPr lang="de-AT" sz="700" dirty="0"/>
              <a:t>-Martínez L, González-Martínez G, Sáenz-Flores M, </a:t>
            </a:r>
            <a:r>
              <a:rPr lang="de-AT" sz="700" dirty="0" err="1"/>
              <a:t>Bautista</a:t>
            </a:r>
            <a:r>
              <a:rPr lang="de-AT" sz="700" dirty="0"/>
              <a:t>-Gómez AJ, González-Martínez A, Ortiz-Castillo M, Robles-Sáenz DA, Garza-López E. </a:t>
            </a:r>
            <a:r>
              <a:rPr lang="de-AT" sz="700" dirty="0" err="1"/>
              <a:t>Stem</a:t>
            </a:r>
            <a:r>
              <a:rPr lang="de-AT" sz="700" dirty="0"/>
              <a:t> </a:t>
            </a:r>
            <a:r>
              <a:rPr lang="de-AT" sz="700" dirty="0" err="1"/>
              <a:t>Cell</a:t>
            </a:r>
            <a:r>
              <a:rPr lang="de-AT" sz="700" dirty="0"/>
              <a:t> </a:t>
            </a:r>
            <a:r>
              <a:rPr lang="de-AT" sz="700" dirty="0" err="1"/>
              <a:t>Therapy</a:t>
            </a:r>
            <a:r>
              <a:rPr lang="de-AT" sz="700" dirty="0"/>
              <a:t> in </a:t>
            </a:r>
            <a:r>
              <a:rPr lang="de-AT" sz="700" dirty="0" err="1"/>
              <a:t>the</a:t>
            </a:r>
            <a:r>
              <a:rPr lang="de-AT" sz="700" dirty="0"/>
              <a:t> Treatment </a:t>
            </a:r>
            <a:r>
              <a:rPr lang="de-AT" sz="700" dirty="0" err="1"/>
              <a:t>of</a:t>
            </a:r>
            <a:r>
              <a:rPr lang="de-AT" sz="700" dirty="0"/>
              <a:t> </a:t>
            </a:r>
            <a:r>
              <a:rPr lang="de-AT" sz="700" dirty="0" err="1"/>
              <a:t>Patients</a:t>
            </a:r>
            <a:r>
              <a:rPr lang="de-AT" sz="700" dirty="0"/>
              <a:t> </a:t>
            </a:r>
            <a:r>
              <a:rPr lang="de-AT" sz="700" dirty="0" err="1"/>
              <a:t>With</a:t>
            </a:r>
            <a:r>
              <a:rPr lang="de-AT" sz="700" dirty="0"/>
              <a:t> </a:t>
            </a:r>
            <a:r>
              <a:rPr lang="de-AT" sz="700" dirty="0" err="1"/>
              <a:t>Autism</a:t>
            </a:r>
            <a:r>
              <a:rPr lang="de-AT" sz="700" dirty="0"/>
              <a:t> </a:t>
            </a:r>
            <a:r>
              <a:rPr lang="de-AT" sz="700" dirty="0" err="1"/>
              <a:t>Spectrum</a:t>
            </a:r>
            <a:r>
              <a:rPr lang="de-AT" sz="700" dirty="0"/>
              <a:t> </a:t>
            </a:r>
            <a:r>
              <a:rPr lang="de-AT" sz="700" dirty="0" err="1"/>
              <a:t>Disorder</a:t>
            </a:r>
            <a:r>
              <a:rPr lang="de-AT" sz="700" dirty="0"/>
              <a:t>: a </a:t>
            </a:r>
            <a:r>
              <a:rPr lang="de-AT" sz="700" dirty="0" err="1"/>
              <a:t>Systematic</a:t>
            </a:r>
            <a:r>
              <a:rPr lang="de-AT" sz="700" dirty="0"/>
              <a:t> Review </a:t>
            </a:r>
            <a:r>
              <a:rPr lang="de-AT" sz="700" dirty="0" err="1"/>
              <a:t>and</a:t>
            </a:r>
            <a:r>
              <a:rPr lang="de-AT" sz="700" dirty="0"/>
              <a:t> Meta-analysis. </a:t>
            </a:r>
            <a:r>
              <a:rPr lang="de-AT" sz="700" dirty="0" err="1"/>
              <a:t>Stem</a:t>
            </a:r>
            <a:r>
              <a:rPr lang="de-AT" sz="700" dirty="0"/>
              <a:t> </a:t>
            </a:r>
            <a:r>
              <a:rPr lang="de-AT" sz="700" dirty="0" err="1"/>
              <a:t>Cell</a:t>
            </a:r>
            <a:r>
              <a:rPr lang="de-AT" sz="700" dirty="0"/>
              <a:t> </a:t>
            </a:r>
            <a:r>
              <a:rPr lang="de-AT" sz="700" dirty="0" err="1"/>
              <a:t>Rev</a:t>
            </a:r>
            <a:r>
              <a:rPr lang="de-AT" sz="700" dirty="0"/>
              <a:t> Rep. 2022 Jan;18(1):155-164. </a:t>
            </a:r>
            <a:r>
              <a:rPr lang="de-AT" sz="700" dirty="0" err="1"/>
              <a:t>doi</a:t>
            </a:r>
            <a:r>
              <a:rPr lang="de-AT" sz="700" dirty="0"/>
              <a:t>: 10.1007/s12015-021-10257-0. </a:t>
            </a:r>
            <a:r>
              <a:rPr lang="de-AT" sz="700" dirty="0" err="1"/>
              <a:t>Epub</a:t>
            </a:r>
            <a:r>
              <a:rPr lang="de-AT" sz="700" dirty="0"/>
              <a:t> 2021 Sep 13. PMID: 34515938.</a:t>
            </a:r>
          </a:p>
          <a:p>
            <a:r>
              <a:rPr lang="de-AT" sz="700" baseline="30000" dirty="0"/>
              <a:t>2</a:t>
            </a:r>
            <a:r>
              <a:rPr lang="de-AT" sz="700" dirty="0"/>
              <a:t> </a:t>
            </a:r>
            <a:r>
              <a:rPr lang="de-AT" sz="700" dirty="0" err="1"/>
              <a:t>Qu</a:t>
            </a:r>
            <a:r>
              <a:rPr lang="de-AT" sz="700" dirty="0"/>
              <a:t> J, Liu Z, Li L, Zou Z, He Z, Zhou L, Luo Y, Zhang M, </a:t>
            </a:r>
            <a:r>
              <a:rPr lang="de-AT" sz="700" dirty="0" err="1"/>
              <a:t>Ye</a:t>
            </a:r>
            <a:r>
              <a:rPr lang="de-AT" sz="700" dirty="0"/>
              <a:t> J. </a:t>
            </a:r>
            <a:r>
              <a:rPr lang="de-AT" sz="700" dirty="0" err="1"/>
              <a:t>Efficacy</a:t>
            </a:r>
            <a:r>
              <a:rPr lang="de-AT" sz="700" dirty="0"/>
              <a:t> </a:t>
            </a:r>
            <a:r>
              <a:rPr lang="de-AT" sz="700" dirty="0" err="1"/>
              <a:t>and</a:t>
            </a:r>
            <a:r>
              <a:rPr lang="de-AT" sz="700" dirty="0"/>
              <a:t> </a:t>
            </a:r>
            <a:r>
              <a:rPr lang="de-AT" sz="700" dirty="0" err="1"/>
              <a:t>Safety</a:t>
            </a:r>
            <a:r>
              <a:rPr lang="de-AT" sz="700" dirty="0"/>
              <a:t> </a:t>
            </a:r>
            <a:r>
              <a:rPr lang="de-AT" sz="700" dirty="0" err="1"/>
              <a:t>of</a:t>
            </a:r>
            <a:r>
              <a:rPr lang="de-AT" sz="700" dirty="0"/>
              <a:t> </a:t>
            </a:r>
            <a:r>
              <a:rPr lang="de-AT" sz="700" dirty="0" err="1"/>
              <a:t>Stem</a:t>
            </a:r>
            <a:r>
              <a:rPr lang="de-AT" sz="700" dirty="0"/>
              <a:t> </a:t>
            </a:r>
            <a:r>
              <a:rPr lang="de-AT" sz="700" dirty="0" err="1"/>
              <a:t>Cell</a:t>
            </a:r>
            <a:r>
              <a:rPr lang="de-AT" sz="700" dirty="0"/>
              <a:t> </a:t>
            </a:r>
            <a:r>
              <a:rPr lang="de-AT" sz="700" dirty="0" err="1"/>
              <a:t>Therapy</a:t>
            </a:r>
            <a:r>
              <a:rPr lang="de-AT" sz="700" dirty="0"/>
              <a:t> in </a:t>
            </a:r>
            <a:r>
              <a:rPr lang="de-AT" sz="700" dirty="0" err="1"/>
              <a:t>Children</a:t>
            </a:r>
            <a:r>
              <a:rPr lang="de-AT" sz="700" dirty="0"/>
              <a:t> </a:t>
            </a:r>
            <a:r>
              <a:rPr lang="de-AT" sz="700" dirty="0" err="1"/>
              <a:t>With</a:t>
            </a:r>
            <a:r>
              <a:rPr lang="de-AT" sz="700" dirty="0"/>
              <a:t> </a:t>
            </a:r>
            <a:r>
              <a:rPr lang="de-AT" sz="700" dirty="0" err="1"/>
              <a:t>Autism</a:t>
            </a:r>
            <a:r>
              <a:rPr lang="de-AT" sz="700" dirty="0"/>
              <a:t> </a:t>
            </a:r>
            <a:r>
              <a:rPr lang="de-AT" sz="700" dirty="0" err="1"/>
              <a:t>Spectrum</a:t>
            </a:r>
            <a:r>
              <a:rPr lang="de-AT" sz="700" dirty="0"/>
              <a:t> </a:t>
            </a:r>
            <a:r>
              <a:rPr lang="de-AT" sz="700" dirty="0" err="1"/>
              <a:t>Disorders</a:t>
            </a:r>
            <a:r>
              <a:rPr lang="de-AT" sz="700" dirty="0"/>
              <a:t>: A </a:t>
            </a:r>
            <a:r>
              <a:rPr lang="de-AT" sz="700" dirty="0" err="1"/>
              <a:t>Systematic</a:t>
            </a:r>
            <a:r>
              <a:rPr lang="de-AT" sz="700" dirty="0"/>
              <a:t> Review </a:t>
            </a:r>
            <a:r>
              <a:rPr lang="de-AT" sz="700" dirty="0" err="1"/>
              <a:t>and</a:t>
            </a:r>
            <a:r>
              <a:rPr lang="de-AT" sz="700" dirty="0"/>
              <a:t> Meta-Analysis. Front </a:t>
            </a:r>
            <a:r>
              <a:rPr lang="de-AT" sz="700" dirty="0" err="1"/>
              <a:t>Pediatr</a:t>
            </a:r>
            <a:r>
              <a:rPr lang="de-AT" sz="700" dirty="0"/>
              <a:t>. 2022 May 4;10:897398. </a:t>
            </a:r>
            <a:r>
              <a:rPr lang="de-AT" sz="700" dirty="0" err="1"/>
              <a:t>doi</a:t>
            </a:r>
            <a:r>
              <a:rPr lang="de-AT" sz="700" dirty="0"/>
              <a:t>: 10.3389/fped.2022.897398. PMID: 35601435; PMCID: PMC9114801.</a:t>
            </a:r>
          </a:p>
          <a:p>
            <a:r>
              <a:rPr lang="de-AT" sz="700" baseline="30000" dirty="0"/>
              <a:t>3 </a:t>
            </a:r>
            <a:r>
              <a:rPr lang="de-AT" sz="700" dirty="0" err="1"/>
              <a:t>D'Alò</a:t>
            </a:r>
            <a:r>
              <a:rPr lang="de-AT" sz="700" dirty="0"/>
              <a:t> GL, De </a:t>
            </a:r>
            <a:r>
              <a:rPr lang="de-AT" sz="700" dirty="0" err="1"/>
              <a:t>Crescenzo</a:t>
            </a:r>
            <a:r>
              <a:rPr lang="de-AT" sz="700" dirty="0"/>
              <a:t> F, Amato L, </a:t>
            </a:r>
            <a:r>
              <a:rPr lang="de-AT" sz="700" dirty="0" err="1"/>
              <a:t>Cruciani</a:t>
            </a:r>
            <a:r>
              <a:rPr lang="de-AT" sz="700" dirty="0"/>
              <a:t> F, </a:t>
            </a:r>
            <a:r>
              <a:rPr lang="de-AT" sz="700" dirty="0" err="1"/>
              <a:t>Davoli</a:t>
            </a:r>
            <a:r>
              <a:rPr lang="de-AT" sz="700" dirty="0"/>
              <a:t> M, </a:t>
            </a:r>
            <a:r>
              <a:rPr lang="de-AT" sz="700" dirty="0" err="1"/>
              <a:t>Fulceri</a:t>
            </a:r>
            <a:r>
              <a:rPr lang="de-AT" sz="700" dirty="0"/>
              <a:t> F, </a:t>
            </a:r>
            <a:r>
              <a:rPr lang="de-AT" sz="700" dirty="0" err="1"/>
              <a:t>Minozzi</a:t>
            </a:r>
            <a:r>
              <a:rPr lang="de-AT" sz="700" dirty="0"/>
              <a:t> S, </a:t>
            </a:r>
            <a:r>
              <a:rPr lang="de-AT" sz="700" dirty="0" err="1"/>
              <a:t>Mitrova</a:t>
            </a:r>
            <a:r>
              <a:rPr lang="de-AT" sz="700" dirty="0"/>
              <a:t> Z, Morgano GP, </a:t>
            </a:r>
            <a:r>
              <a:rPr lang="de-AT" sz="700" dirty="0" err="1"/>
              <a:t>Nardocci</a:t>
            </a:r>
            <a:r>
              <a:rPr lang="de-AT" sz="700" dirty="0"/>
              <a:t> F, </a:t>
            </a:r>
            <a:r>
              <a:rPr lang="de-AT" sz="700" dirty="0" err="1"/>
              <a:t>Saulle</a:t>
            </a:r>
            <a:r>
              <a:rPr lang="de-AT" sz="700" dirty="0"/>
              <a:t> R, Schünemann HJ, </a:t>
            </a:r>
            <a:r>
              <a:rPr lang="de-AT" sz="700" dirty="0" err="1"/>
              <a:t>Scattoni</a:t>
            </a:r>
            <a:r>
              <a:rPr lang="de-AT" sz="700" dirty="0"/>
              <a:t> ML; ISACA Guideline Working Group. Impact </a:t>
            </a:r>
            <a:r>
              <a:rPr lang="de-AT" sz="700" dirty="0" err="1"/>
              <a:t>of</a:t>
            </a:r>
            <a:r>
              <a:rPr lang="de-AT" sz="700" dirty="0"/>
              <a:t> </a:t>
            </a:r>
            <a:r>
              <a:rPr lang="de-AT" sz="700" dirty="0" err="1"/>
              <a:t>antipsychotics</a:t>
            </a:r>
            <a:r>
              <a:rPr lang="de-AT" sz="700" dirty="0"/>
              <a:t> in </a:t>
            </a:r>
            <a:r>
              <a:rPr lang="de-AT" sz="700" dirty="0" err="1"/>
              <a:t>children</a:t>
            </a:r>
            <a:r>
              <a:rPr lang="de-AT" sz="700" dirty="0"/>
              <a:t> </a:t>
            </a:r>
            <a:r>
              <a:rPr lang="de-AT" sz="700" dirty="0" err="1"/>
              <a:t>and</a:t>
            </a:r>
            <a:r>
              <a:rPr lang="de-AT" sz="700" dirty="0"/>
              <a:t> </a:t>
            </a:r>
            <a:r>
              <a:rPr lang="de-AT" sz="700" dirty="0" err="1"/>
              <a:t>adolescents</a:t>
            </a:r>
            <a:r>
              <a:rPr lang="de-AT" sz="700" dirty="0"/>
              <a:t> </a:t>
            </a:r>
            <a:r>
              <a:rPr lang="de-AT" sz="700" dirty="0" err="1"/>
              <a:t>with</a:t>
            </a:r>
            <a:r>
              <a:rPr lang="de-AT" sz="700" dirty="0"/>
              <a:t> </a:t>
            </a:r>
            <a:r>
              <a:rPr lang="de-AT" sz="700" dirty="0" err="1"/>
              <a:t>autism</a:t>
            </a:r>
            <a:r>
              <a:rPr lang="de-AT" sz="700" dirty="0"/>
              <a:t> </a:t>
            </a:r>
            <a:r>
              <a:rPr lang="de-AT" sz="700" dirty="0" err="1"/>
              <a:t>spectrum</a:t>
            </a:r>
            <a:r>
              <a:rPr lang="de-AT" sz="700" dirty="0"/>
              <a:t> </a:t>
            </a:r>
            <a:r>
              <a:rPr lang="de-AT" sz="700" dirty="0" err="1"/>
              <a:t>disorder</a:t>
            </a:r>
            <a:r>
              <a:rPr lang="de-AT" sz="700" dirty="0"/>
              <a:t>: a </a:t>
            </a:r>
            <a:r>
              <a:rPr lang="de-AT" sz="700" dirty="0" err="1"/>
              <a:t>systematic</a:t>
            </a:r>
            <a:r>
              <a:rPr lang="de-AT" sz="700" dirty="0"/>
              <a:t> </a:t>
            </a:r>
            <a:r>
              <a:rPr lang="de-AT" sz="700" dirty="0" err="1"/>
              <a:t>review</a:t>
            </a:r>
            <a:r>
              <a:rPr lang="de-AT" sz="700" dirty="0"/>
              <a:t> </a:t>
            </a:r>
            <a:r>
              <a:rPr lang="de-AT" sz="700" dirty="0" err="1"/>
              <a:t>and</a:t>
            </a:r>
            <a:r>
              <a:rPr lang="de-AT" sz="700" dirty="0"/>
              <a:t> meta-analysis. </a:t>
            </a:r>
            <a:r>
              <a:rPr lang="de-AT" sz="700" dirty="0" err="1"/>
              <a:t>Health</a:t>
            </a:r>
            <a:r>
              <a:rPr lang="de-AT" sz="700" dirty="0"/>
              <a:t> Qual Life Outcomes. 2021 Jan 25;19(1):33. </a:t>
            </a:r>
            <a:r>
              <a:rPr lang="de-AT" sz="700" dirty="0" err="1"/>
              <a:t>doi</a:t>
            </a:r>
            <a:r>
              <a:rPr lang="de-AT" sz="700" dirty="0"/>
              <a:t>: 10.1186/s12955-021-01669-0. PMID: 33494757; PMCID: PMC7831175.</a:t>
            </a:r>
          </a:p>
          <a:p>
            <a:r>
              <a:rPr lang="de-AT" sz="700" baseline="30000" dirty="0"/>
              <a:t>4</a:t>
            </a:r>
            <a:r>
              <a:rPr lang="de-AT" sz="700" dirty="0"/>
              <a:t> Darling SJ, </a:t>
            </a:r>
            <a:r>
              <a:rPr lang="de-AT" sz="700" dirty="0" err="1"/>
              <a:t>Goods</a:t>
            </a:r>
            <a:r>
              <a:rPr lang="de-AT" sz="700" dirty="0"/>
              <a:t> M, Ryan NP, Chisholm AK, </a:t>
            </a:r>
            <a:r>
              <a:rPr lang="de-AT" sz="700" dirty="0" err="1"/>
              <a:t>Haebich</a:t>
            </a:r>
            <a:r>
              <a:rPr lang="de-AT" sz="700" dirty="0"/>
              <a:t> K, Payne JM. </a:t>
            </a:r>
            <a:r>
              <a:rPr lang="de-AT" sz="700" dirty="0" err="1"/>
              <a:t>Behavioral</a:t>
            </a:r>
            <a:r>
              <a:rPr lang="de-AT" sz="700" dirty="0"/>
              <a:t> Intervention </a:t>
            </a:r>
            <a:r>
              <a:rPr lang="de-AT" sz="700" dirty="0" err="1"/>
              <a:t>for</a:t>
            </a:r>
            <a:r>
              <a:rPr lang="de-AT" sz="700" dirty="0"/>
              <a:t> </a:t>
            </a:r>
            <a:r>
              <a:rPr lang="de-AT" sz="700" dirty="0" err="1"/>
              <a:t>Social</a:t>
            </a:r>
            <a:r>
              <a:rPr lang="de-AT" sz="700" dirty="0"/>
              <a:t> </a:t>
            </a:r>
            <a:r>
              <a:rPr lang="de-AT" sz="700" dirty="0" err="1"/>
              <a:t>Challenges</a:t>
            </a:r>
            <a:r>
              <a:rPr lang="de-AT" sz="700" dirty="0"/>
              <a:t> in </a:t>
            </a:r>
            <a:r>
              <a:rPr lang="de-AT" sz="700" dirty="0" err="1"/>
              <a:t>Children</a:t>
            </a:r>
            <a:r>
              <a:rPr lang="de-AT" sz="700" dirty="0"/>
              <a:t> </a:t>
            </a:r>
            <a:r>
              <a:rPr lang="de-AT" sz="700" dirty="0" err="1"/>
              <a:t>and</a:t>
            </a:r>
            <a:r>
              <a:rPr lang="de-AT" sz="700" dirty="0"/>
              <a:t> </a:t>
            </a:r>
            <a:r>
              <a:rPr lang="de-AT" sz="700" dirty="0" err="1"/>
              <a:t>Adolescents</a:t>
            </a:r>
            <a:r>
              <a:rPr lang="de-AT" sz="700" dirty="0"/>
              <a:t>: A </a:t>
            </a:r>
            <a:r>
              <a:rPr lang="de-AT" sz="700" dirty="0" err="1"/>
              <a:t>Systematic</a:t>
            </a:r>
            <a:r>
              <a:rPr lang="de-AT" sz="700" dirty="0"/>
              <a:t> Review </a:t>
            </a:r>
            <a:r>
              <a:rPr lang="de-AT" sz="700" dirty="0" err="1"/>
              <a:t>and</a:t>
            </a:r>
            <a:r>
              <a:rPr lang="de-AT" sz="700" dirty="0"/>
              <a:t> Meta-analysis. JAMA </a:t>
            </a:r>
            <a:r>
              <a:rPr lang="de-AT" sz="700" dirty="0" err="1"/>
              <a:t>Pediatr</a:t>
            </a:r>
            <a:r>
              <a:rPr lang="de-AT" sz="700" dirty="0"/>
              <a:t>. 2021 </a:t>
            </a:r>
            <a:r>
              <a:rPr lang="de-AT" sz="700" dirty="0" err="1"/>
              <a:t>Dec</a:t>
            </a:r>
            <a:r>
              <a:rPr lang="de-AT" sz="700" dirty="0"/>
              <a:t> 1;175(12):e213982. </a:t>
            </a:r>
            <a:r>
              <a:rPr lang="de-AT" sz="700" dirty="0" err="1"/>
              <a:t>doi</a:t>
            </a:r>
            <a:r>
              <a:rPr lang="de-AT" sz="700" dirty="0"/>
              <a:t>: 10.1001/jamapediatrics.2021.3982. </a:t>
            </a:r>
            <a:r>
              <a:rPr lang="de-AT" sz="700" dirty="0" err="1"/>
              <a:t>Epub</a:t>
            </a:r>
            <a:r>
              <a:rPr lang="de-AT" sz="700" dirty="0"/>
              <a:t> 2021 </a:t>
            </a:r>
            <a:r>
              <a:rPr lang="de-AT" sz="700" dirty="0" err="1"/>
              <a:t>Dec</a:t>
            </a:r>
            <a:r>
              <a:rPr lang="de-AT" sz="700" dirty="0"/>
              <a:t> 6. PMID: 34661613; PMCID: PMC8524357.</a:t>
            </a:r>
          </a:p>
          <a:p>
            <a:r>
              <a:rPr lang="de-AT" sz="700" baseline="30000" dirty="0"/>
              <a:t>5 </a:t>
            </a:r>
            <a:r>
              <a:rPr lang="de-AT" sz="700" dirty="0"/>
              <a:t>Hodgson R, Biswas M, Palmer S, Marshall D, Rodgers M, Stewart L, </a:t>
            </a:r>
            <a:r>
              <a:rPr lang="de-AT" sz="700" dirty="0" err="1"/>
              <a:t>Simmonds</a:t>
            </a:r>
            <a:r>
              <a:rPr lang="de-AT" sz="700" dirty="0"/>
              <a:t> M, Rai D, Le </a:t>
            </a:r>
            <a:r>
              <a:rPr lang="de-AT" sz="700" dirty="0" err="1"/>
              <a:t>Couteur</a:t>
            </a:r>
            <a:r>
              <a:rPr lang="de-AT" sz="700" dirty="0"/>
              <a:t> A. Intensive </a:t>
            </a:r>
            <a:r>
              <a:rPr lang="de-AT" sz="700" dirty="0" err="1"/>
              <a:t>behavioural</a:t>
            </a:r>
            <a:r>
              <a:rPr lang="de-AT" sz="700" dirty="0"/>
              <a:t> </a:t>
            </a:r>
            <a:r>
              <a:rPr lang="de-AT" sz="700" dirty="0" err="1"/>
              <a:t>interventions</a:t>
            </a:r>
            <a:r>
              <a:rPr lang="de-AT" sz="700" dirty="0"/>
              <a:t> </a:t>
            </a:r>
            <a:r>
              <a:rPr lang="de-AT" sz="700" dirty="0" err="1"/>
              <a:t>based</a:t>
            </a:r>
            <a:r>
              <a:rPr lang="de-AT" sz="700" dirty="0"/>
              <a:t> on </a:t>
            </a:r>
            <a:r>
              <a:rPr lang="de-AT" sz="700" dirty="0" err="1"/>
              <a:t>applied</a:t>
            </a:r>
            <a:r>
              <a:rPr lang="de-AT" sz="700" dirty="0"/>
              <a:t> </a:t>
            </a:r>
            <a:r>
              <a:rPr lang="de-AT" sz="700" dirty="0" err="1"/>
              <a:t>behaviour</a:t>
            </a:r>
            <a:r>
              <a:rPr lang="de-AT" sz="700" dirty="0"/>
              <a:t> </a:t>
            </a:r>
            <a:r>
              <a:rPr lang="de-AT" sz="700" dirty="0" err="1"/>
              <a:t>analysis</a:t>
            </a:r>
            <a:r>
              <a:rPr lang="de-AT" sz="700" dirty="0"/>
              <a:t> (ABA) </a:t>
            </a:r>
            <a:r>
              <a:rPr lang="de-AT" sz="700" dirty="0" err="1"/>
              <a:t>for</a:t>
            </a:r>
            <a:r>
              <a:rPr lang="de-AT" sz="700" dirty="0"/>
              <a:t> </a:t>
            </a:r>
            <a:r>
              <a:rPr lang="de-AT" sz="700" dirty="0" err="1"/>
              <a:t>young</a:t>
            </a:r>
            <a:r>
              <a:rPr lang="de-AT" sz="700" dirty="0"/>
              <a:t> </a:t>
            </a:r>
            <a:r>
              <a:rPr lang="de-AT" sz="700" dirty="0" err="1"/>
              <a:t>children</a:t>
            </a:r>
            <a:r>
              <a:rPr lang="de-AT" sz="700" dirty="0"/>
              <a:t> </a:t>
            </a:r>
            <a:r>
              <a:rPr lang="de-AT" sz="700" dirty="0" err="1"/>
              <a:t>with</a:t>
            </a:r>
            <a:r>
              <a:rPr lang="de-AT" sz="700" dirty="0"/>
              <a:t> </a:t>
            </a:r>
            <a:r>
              <a:rPr lang="de-AT" sz="700" dirty="0" err="1"/>
              <a:t>autism</a:t>
            </a:r>
            <a:r>
              <a:rPr lang="de-AT" sz="700" dirty="0"/>
              <a:t>: A </a:t>
            </a:r>
            <a:r>
              <a:rPr lang="de-AT" sz="700" dirty="0" err="1"/>
              <a:t>cost-effectiveness</a:t>
            </a:r>
            <a:r>
              <a:rPr lang="de-AT" sz="700" dirty="0"/>
              <a:t> </a:t>
            </a:r>
            <a:r>
              <a:rPr lang="de-AT" sz="700" dirty="0" err="1"/>
              <a:t>analysis</a:t>
            </a:r>
            <a:r>
              <a:rPr lang="de-AT" sz="700" dirty="0"/>
              <a:t>. </a:t>
            </a:r>
            <a:r>
              <a:rPr lang="de-AT" sz="700" dirty="0" err="1"/>
              <a:t>PLoS</a:t>
            </a:r>
            <a:r>
              <a:rPr lang="de-AT" sz="700" dirty="0"/>
              <a:t> </a:t>
            </a:r>
            <a:r>
              <a:rPr lang="de-AT" sz="700" dirty="0" err="1"/>
              <a:t>One</a:t>
            </a:r>
            <a:r>
              <a:rPr lang="de-AT" sz="700" dirty="0"/>
              <a:t>. 2022 Aug 16;17(8):e0270833. </a:t>
            </a:r>
            <a:r>
              <a:rPr lang="de-AT" sz="700" dirty="0" err="1"/>
              <a:t>doi</a:t>
            </a:r>
            <a:r>
              <a:rPr lang="de-AT" sz="700" dirty="0"/>
              <a:t>: 10.1371/journal.pone.0270833. PMID: 35972929; PMCID: PMC9380934.</a:t>
            </a:r>
          </a:p>
          <a:p>
            <a:r>
              <a:rPr lang="de-AT" sz="700" baseline="30000" dirty="0"/>
              <a:t>6</a:t>
            </a:r>
            <a:r>
              <a:rPr lang="en-US" sz="800" dirty="0"/>
              <a:t> </a:t>
            </a:r>
            <a:r>
              <a:rPr lang="en-US" sz="700" dirty="0"/>
              <a:t>Ganz ML. The lifetime distribution of the incremental societal costs of autism. Arch </a:t>
            </a:r>
            <a:r>
              <a:rPr lang="en-US" sz="700" dirty="0" err="1"/>
              <a:t>Pediatr</a:t>
            </a:r>
            <a:r>
              <a:rPr lang="en-US" sz="700" dirty="0"/>
              <a:t> </a:t>
            </a:r>
            <a:r>
              <a:rPr lang="en-US" sz="700" dirty="0" err="1"/>
              <a:t>Adolesc</a:t>
            </a:r>
            <a:r>
              <a:rPr lang="en-US" sz="700" dirty="0"/>
              <a:t> Med. 2007 Apr;161(4):343-9. </a:t>
            </a:r>
            <a:r>
              <a:rPr lang="en-US" sz="700" dirty="0" err="1"/>
              <a:t>doi</a:t>
            </a:r>
            <a:r>
              <a:rPr lang="en-US" sz="700" dirty="0"/>
              <a:t>: 10.1001/archpedi.161.4.343. PMID: 17404130.</a:t>
            </a:r>
            <a:endParaRPr lang="de-AT" sz="700" dirty="0"/>
          </a:p>
          <a:p>
            <a:r>
              <a:rPr lang="de-AT" sz="700" baseline="30000" dirty="0"/>
              <a:t>7</a:t>
            </a:r>
            <a:r>
              <a:rPr lang="de-AT" sz="700" dirty="0"/>
              <a:t> Höfer J, Hoffmann F, </a:t>
            </a:r>
            <a:r>
              <a:rPr lang="de-AT" sz="700" dirty="0" err="1"/>
              <a:t>Dörks</a:t>
            </a:r>
            <a:r>
              <a:rPr lang="de-AT" sz="700" dirty="0"/>
              <a:t> M, Kamp-Becker I, Küpper C, </a:t>
            </a:r>
            <a:r>
              <a:rPr lang="de-AT" sz="700" dirty="0" err="1"/>
              <a:t>Poustka</a:t>
            </a:r>
            <a:r>
              <a:rPr lang="de-AT" sz="700" dirty="0"/>
              <a:t> L, </a:t>
            </a:r>
            <a:r>
              <a:rPr lang="de-AT" sz="700" dirty="0" err="1"/>
              <a:t>Roepke</a:t>
            </a:r>
            <a:r>
              <a:rPr lang="de-AT" sz="700" dirty="0"/>
              <a:t> S, </a:t>
            </a:r>
            <a:r>
              <a:rPr lang="de-AT" sz="700" dirty="0" err="1"/>
              <a:t>Roessner</a:t>
            </a:r>
            <a:r>
              <a:rPr lang="de-AT" sz="700" dirty="0"/>
              <a:t> V, </a:t>
            </a:r>
            <a:r>
              <a:rPr lang="de-AT" sz="700" dirty="0" err="1"/>
              <a:t>Stroth</a:t>
            </a:r>
            <a:r>
              <a:rPr lang="de-AT" sz="700" dirty="0"/>
              <a:t> S, Wolff N, Bachmann CJ. </a:t>
            </a:r>
            <a:r>
              <a:rPr lang="de-AT" sz="700" dirty="0" err="1"/>
              <a:t>Health</a:t>
            </a:r>
            <a:r>
              <a:rPr lang="de-AT" sz="700" dirty="0"/>
              <a:t> Services </a:t>
            </a:r>
            <a:r>
              <a:rPr lang="de-AT" sz="700" dirty="0" err="1"/>
              <a:t>Use</a:t>
            </a:r>
            <a:r>
              <a:rPr lang="de-AT" sz="700" dirty="0"/>
              <a:t> </a:t>
            </a:r>
            <a:r>
              <a:rPr lang="de-AT" sz="700" dirty="0" err="1"/>
              <a:t>and</a:t>
            </a:r>
            <a:r>
              <a:rPr lang="de-AT" sz="700" dirty="0"/>
              <a:t> </a:t>
            </a:r>
            <a:r>
              <a:rPr lang="de-AT" sz="700" dirty="0" err="1"/>
              <a:t>Costs</a:t>
            </a:r>
            <a:r>
              <a:rPr lang="de-AT" sz="700" dirty="0"/>
              <a:t> in </a:t>
            </a:r>
            <a:r>
              <a:rPr lang="de-AT" sz="700" dirty="0" err="1"/>
              <a:t>Individuals</a:t>
            </a:r>
            <a:r>
              <a:rPr lang="de-AT" sz="700" dirty="0"/>
              <a:t> </a:t>
            </a:r>
            <a:r>
              <a:rPr lang="de-AT" sz="700" dirty="0" err="1"/>
              <a:t>with</a:t>
            </a:r>
            <a:r>
              <a:rPr lang="de-AT" sz="700" dirty="0"/>
              <a:t> </a:t>
            </a:r>
            <a:r>
              <a:rPr lang="de-AT" sz="700" dirty="0" err="1"/>
              <a:t>Autism</a:t>
            </a:r>
            <a:r>
              <a:rPr lang="de-AT" sz="700" dirty="0"/>
              <a:t> </a:t>
            </a:r>
            <a:r>
              <a:rPr lang="de-AT" sz="700" dirty="0" err="1"/>
              <a:t>Spectrum</a:t>
            </a:r>
            <a:r>
              <a:rPr lang="de-AT" sz="700" dirty="0"/>
              <a:t> </a:t>
            </a:r>
            <a:r>
              <a:rPr lang="de-AT" sz="700" dirty="0" err="1"/>
              <a:t>Disorder</a:t>
            </a:r>
            <a:r>
              <a:rPr lang="de-AT" sz="700" dirty="0"/>
              <a:t> in Germany: </a:t>
            </a:r>
            <a:r>
              <a:rPr lang="de-AT" sz="700" dirty="0" err="1"/>
              <a:t>Results</a:t>
            </a:r>
            <a:r>
              <a:rPr lang="de-AT" sz="700" dirty="0"/>
              <a:t> </a:t>
            </a:r>
            <a:r>
              <a:rPr lang="de-AT" sz="700" dirty="0" err="1"/>
              <a:t>from</a:t>
            </a:r>
            <a:r>
              <a:rPr lang="de-AT" sz="700" dirty="0"/>
              <a:t> a Survey in ASD Outpatient </a:t>
            </a:r>
            <a:r>
              <a:rPr lang="de-AT" sz="700" dirty="0" err="1"/>
              <a:t>Clinics</a:t>
            </a:r>
            <a:r>
              <a:rPr lang="de-AT" sz="700" dirty="0"/>
              <a:t>. J </a:t>
            </a:r>
            <a:r>
              <a:rPr lang="de-AT" sz="700" dirty="0" err="1"/>
              <a:t>Autism</a:t>
            </a:r>
            <a:r>
              <a:rPr lang="de-AT" sz="700" dirty="0"/>
              <a:t> </a:t>
            </a:r>
            <a:r>
              <a:rPr lang="de-AT" sz="700" dirty="0" err="1"/>
              <a:t>Dev</a:t>
            </a:r>
            <a:r>
              <a:rPr lang="de-AT" sz="700" dirty="0"/>
              <a:t> </a:t>
            </a:r>
            <a:r>
              <a:rPr lang="de-AT" sz="700" dirty="0" err="1"/>
              <a:t>Disord</a:t>
            </a:r>
            <a:r>
              <a:rPr lang="de-AT" sz="700" dirty="0"/>
              <a:t>. 2022 Feb;52(2):540-552. </a:t>
            </a:r>
            <a:r>
              <a:rPr lang="de-AT" sz="700" dirty="0" err="1"/>
              <a:t>doi</a:t>
            </a:r>
            <a:r>
              <a:rPr lang="de-AT" sz="700" dirty="0"/>
              <a:t>: 10.1007/s10803-021-04955-4. </a:t>
            </a:r>
            <a:r>
              <a:rPr lang="de-AT" sz="700" dirty="0" err="1"/>
              <a:t>Epub</a:t>
            </a:r>
            <a:r>
              <a:rPr lang="de-AT" sz="700" dirty="0"/>
              <a:t> 2021 Mar 17. PMID: 33728496; PMCID: PMC8813793.</a:t>
            </a:r>
            <a:endParaRPr lang="de-AT" sz="700" baseline="30000" dirty="0"/>
          </a:p>
        </p:txBody>
      </p:sp>
    </p:spTree>
    <p:extLst>
      <p:ext uri="{BB962C8B-B14F-4D97-AF65-F5344CB8AC3E}">
        <p14:creationId xmlns:p14="http://schemas.microsoft.com/office/powerpoint/2010/main" val="919235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7115411"/>
              </p:ext>
            </p:extLst>
          </p:nvPr>
        </p:nvGraphicFramePr>
        <p:xfrm>
          <a:off x="310981" y="1407784"/>
          <a:ext cx="10220976" cy="515169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21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68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35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58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893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983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441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Reference</a:t>
                      </a:r>
                      <a:endParaRPr lang="de-AT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Study type</a:t>
                      </a:r>
                      <a:endParaRPr lang="de-AT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Population</a:t>
                      </a:r>
                      <a:endParaRPr lang="de-AT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Intervention</a:t>
                      </a:r>
                      <a:endParaRPr lang="de-AT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Serious</a:t>
                      </a:r>
                      <a:endParaRPr lang="de-AT" sz="16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11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AE</a:t>
                      </a:r>
                      <a:endParaRPr lang="de-AT" sz="16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Non-serious</a:t>
                      </a:r>
                      <a:endParaRPr lang="de-AT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procedure-related AE</a:t>
                      </a:r>
                      <a:endParaRPr lang="de-AT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Non-serious</a:t>
                      </a:r>
                      <a:endParaRPr lang="de-AT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cell-related AE</a:t>
                      </a:r>
                      <a:endParaRPr lang="de-AT" sz="1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Sharma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et al. </a:t>
                      </a:r>
                      <a:r>
                        <a:rPr lang="en-US" sz="900" baseline="30000">
                          <a:effectLst/>
                        </a:rPr>
                        <a:t>1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(2013)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open label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proof-of-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concept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ASD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n=32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8f/24m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3-33y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BM-MSC (n=32)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intrathecal (1x)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de-AT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>
                          <a:effectLst/>
                        </a:rPr>
                        <a:t>14.2% (4/32) pain at puncture site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>
                          <a:effectLst/>
                        </a:rPr>
                        <a:t>3.6% (1/32) spinal headache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>
                          <a:effectLst/>
                        </a:rPr>
                        <a:t>28.6% (9/32) vomiting/nausea 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>
                          <a:effectLst/>
                        </a:rPr>
                        <a:t>21.9% (7/32) hyperactivity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>
                          <a:effectLst/>
                        </a:rPr>
                        <a:t>9.4% (3/32) seizures 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31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Nguyen Thanh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et al.</a:t>
                      </a:r>
                      <a:r>
                        <a:rPr lang="en-US" sz="900" baseline="30000">
                          <a:effectLst/>
                        </a:rPr>
                        <a:t> 2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(</a:t>
                      </a:r>
                      <a:r>
                        <a:rPr lang="en-GB" sz="900">
                          <a:effectLst/>
                        </a:rPr>
                        <a:t>2020)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open label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uncontrolled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clinical trial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ASD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n=30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5f/25m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3-7y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BM (n=30)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intrathecal (2x)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de-AT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u="sng">
                          <a:effectLst/>
                        </a:rPr>
                        <a:t>56.7% (17/30) AE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u="sng">
                          <a:effectLst/>
                        </a:rPr>
                        <a:t>may be related to SCI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>
                          <a:effectLst/>
                        </a:rPr>
                        <a:t>(mild fever, nausea, vomiting)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u="sng">
                          <a:effectLst/>
                        </a:rPr>
                        <a:t>86.7% (26/30) AE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u="sng">
                          <a:effectLst/>
                        </a:rPr>
                        <a:t>related to SCI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>
                          <a:effectLst/>
                        </a:rPr>
                        <a:t>(pain, broken vein, peripheral vein masonry, slipping needle out of the vein during transplantation)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</a:rPr>
                        <a:t>0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Sharifzadeh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et al. </a:t>
                      </a:r>
                      <a:r>
                        <a:rPr lang="en-US" sz="900" baseline="30000">
                          <a:effectLst/>
                        </a:rPr>
                        <a:t>3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(</a:t>
                      </a:r>
                      <a:r>
                        <a:rPr lang="en-US" sz="900">
                          <a:effectLst/>
                        </a:rPr>
                        <a:t>2020)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randomized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controlled trial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ASD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n=32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5f/27m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5-15y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BM-MSC (n=14)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vs. control (n=18)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de-AT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intrathecal (2x)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de-AT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</a:t>
                      </a:r>
                      <a:endParaRPr lang="de-AT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7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Sharma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et al. </a:t>
                      </a:r>
                      <a:r>
                        <a:rPr lang="en-US" sz="900" baseline="30000" dirty="0">
                          <a:effectLst/>
                        </a:rPr>
                        <a:t>4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</a:rPr>
                        <a:t>(2020)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open label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non-randomized 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ASD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n=254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31f/223m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0-15y (n=230)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≥15y (n=24)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BM (n=254)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(with GCSF injection)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intrathecal (1x)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de-AT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</a:rPr>
                        <a:t>n=? spinal headache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n=? vomiting/nausea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</a:rPr>
                        <a:t>n=? pain/bleeding at puncture sites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</a:rPr>
                        <a:t>n=? fever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8.2% (21/254) hyperactivity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9.8% (25/254) aggressiveness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6.3% (16/254) self-injurious behavior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</a:rPr>
                        <a:t>2.0% (5/254) seizures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5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Kobinia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(under evaluation)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retrospective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study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ASD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n=408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72f/336m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2-18y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BM (n=519)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intrathecal (1x)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de-AT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</a:rPr>
                        <a:t>3.9% (20/519) pain at puncture site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</a:rPr>
                        <a:t>9.6% (50/519) headache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14.6% (76/519) vomiting/nausea</a:t>
                      </a:r>
                      <a:endParaRPr lang="de-AT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1.5% (8/519) mild fever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</a:rPr>
                        <a:t>1.7% (9/519) hyperactivity</a:t>
                      </a:r>
                      <a:endParaRPr lang="de-AT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5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Sharma</a:t>
                      </a:r>
                      <a:endParaRPr kumimoji="0" lang="de-AT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et al. </a:t>
                      </a:r>
                      <a:r>
                        <a:rPr kumimoji="0" lang="en-US" sz="900" b="0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kumimoji="0" lang="de-AT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(2023)</a:t>
                      </a:r>
                      <a:endParaRPr kumimoji="0" lang="de-AT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4865" marR="6486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AT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observational</a:t>
                      </a:r>
                      <a:endParaRPr lang="de-AT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de-AT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clinical</a:t>
                      </a:r>
                      <a:r>
                        <a:rPr lang="de-AT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AT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study</a:t>
                      </a:r>
                      <a:endParaRPr lang="de-AT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865" marR="6486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ASD</a:t>
                      </a:r>
                      <a:endParaRPr lang="de-AT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n=</a:t>
                      </a:r>
                      <a:r>
                        <a:rPr lang="es-ES" sz="900" kern="12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1011</a:t>
                      </a:r>
                      <a:endParaRPr lang="de-AT" sz="900" kern="120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170f/841m</a:t>
                      </a:r>
                      <a:endParaRPr lang="de-AT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0-15y (n=891)</a:t>
                      </a:r>
                      <a:endParaRPr lang="de-AT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s-E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≥15y (n=120)</a:t>
                      </a:r>
                      <a:endParaRPr lang="de-AT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865" marR="6486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BM (n=1011)</a:t>
                      </a:r>
                      <a:endParaRPr lang="de-AT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(with GCSF injection)</a:t>
                      </a: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de-AT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intrathecal (1x)</a:t>
                      </a:r>
                      <a:endParaRPr lang="de-AT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4865" marR="6486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de-AT" sz="11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de-AT" sz="900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n=? spinal headache</a:t>
                      </a:r>
                      <a:endParaRPr lang="de-AT" sz="900" dirty="0"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n=? vomiting/nausea</a:t>
                      </a:r>
                      <a:endParaRPr lang="de-AT" sz="900" dirty="0"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n=? pain/bleeding at puncture sites</a:t>
                      </a:r>
                      <a:endParaRPr lang="de-AT" sz="900" dirty="0">
                        <a:effectLst/>
                        <a:latin typeface="+mn-lt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900" dirty="0">
                          <a:effectLst/>
                          <a:latin typeface="+mn-lt"/>
                        </a:rPr>
                        <a:t>n=? fever</a:t>
                      </a:r>
                      <a:endParaRPr lang="de-AT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de-AT" sz="9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0.9% (9/1011) </a:t>
                      </a:r>
                      <a:r>
                        <a:rPr lang="de-AT" sz="9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seizures</a:t>
                      </a:r>
                      <a:endParaRPr lang="de-AT" sz="9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endParaRPr lang="de-AT" sz="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355339"/>
                  </a:ext>
                </a:extLst>
              </a:tr>
              <a:tr h="403602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TOTAL</a:t>
                      </a:r>
                      <a:endParaRPr lang="de-AT" sz="1400" b="1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PROCEDURES </a:t>
                      </a:r>
                      <a:r>
                        <a:rPr lang="en-US" sz="1800" b="1" dirty="0">
                          <a:effectLst/>
                        </a:rPr>
                        <a:t>1606</a:t>
                      </a:r>
                      <a:endParaRPr lang="de-A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</a:rPr>
                        <a:t>0</a:t>
                      </a:r>
                      <a:endParaRPr lang="de-AT" sz="28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3509645" algn="l"/>
                        </a:tabLst>
                      </a:pPr>
                      <a:r>
                        <a:rPr lang="en-US" sz="1400" b="1" dirty="0">
                          <a:effectLst/>
                        </a:rPr>
                        <a:t>all non-serious AE were transient</a:t>
                      </a:r>
                      <a:endParaRPr lang="de-AT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865" marR="64865" marT="0" marB="0" anchor="ctr"/>
                </a:tc>
                <a:tc hMerge="1"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 rot="5400000">
            <a:off x="8250319" y="2861988"/>
            <a:ext cx="6301776" cy="13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50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50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50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50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50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50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50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50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509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9963" algn="l"/>
              </a:tabLst>
            </a:pPr>
            <a:r>
              <a:rPr kumimoji="0" lang="en-US" altLang="de-D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Abbreviations: AE, adverse event; ASD, autism spectrum disorders; BM, bone marrow; f, female; GCSF, granulocyte colony stimulating factor;  m, male; MSC, mesenchymal stromal cells; SCI, stem cell intervention; y, years. </a:t>
            </a:r>
            <a:endParaRPr kumimoji="0" lang="de-AT" altLang="de-D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9963" algn="l"/>
              </a:tabLst>
            </a:pPr>
            <a:r>
              <a:rPr kumimoji="0" lang="en-US" altLang="de-DE" sz="7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 </a:t>
            </a:r>
            <a:r>
              <a:rPr kumimoji="0" lang="en-US" altLang="de-DE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Sharma, A. et al. (2013) Autologous bone marrow mononuclear cell therapy for autism: an open label proof of concept study. Stem Cells </a:t>
            </a:r>
            <a:r>
              <a:rPr kumimoji="0" lang="en-US" altLang="de-DE" sz="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</a:t>
            </a:r>
            <a:r>
              <a:rPr kumimoji="0" lang="en-US" altLang="de-DE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2013, 1-13.</a:t>
            </a:r>
            <a:endParaRPr kumimoji="0" lang="de-AT" altLang="de-D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9963" algn="l"/>
              </a:tabLst>
            </a:pPr>
            <a:r>
              <a:rPr kumimoji="0" lang="en-US" altLang="de-DE" sz="7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 </a:t>
            </a:r>
            <a:r>
              <a:rPr kumimoji="0" lang="en-US" altLang="de-DE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Nguyen Thanh, L. et al. (2021) Outcomes of bone marrow mononuclear cell transplantation combined with interventional education for autism spectrum disorder. Stem Cells </a:t>
            </a:r>
            <a:r>
              <a:rPr kumimoji="0" lang="en-US" altLang="de-DE" sz="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Transl</a:t>
            </a:r>
            <a:r>
              <a:rPr kumimoji="0" lang="en-US" altLang="de-DE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Med 10, 14-26.</a:t>
            </a:r>
            <a:endParaRPr kumimoji="0" lang="de-AT" altLang="de-D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9963" algn="l"/>
              </a:tabLst>
            </a:pPr>
            <a:r>
              <a:rPr kumimoji="0" lang="en-US" altLang="de-DE" sz="7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 </a:t>
            </a:r>
            <a:r>
              <a:rPr kumimoji="0" lang="en-US" altLang="de-DE" sz="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Sharifzadeh</a:t>
            </a:r>
            <a:r>
              <a:rPr kumimoji="0" lang="en-US" altLang="de-DE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N. et al. (2020) Intrathecal autologous bone marrow stem cell therapy in children with autism: A randomized controlled trial. Asia Pac Psychiatry, e12445, 1-11.</a:t>
            </a:r>
            <a:endParaRPr kumimoji="0" lang="de-AT" altLang="de-D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9963" algn="l"/>
              </a:tabLst>
            </a:pPr>
            <a:r>
              <a:rPr kumimoji="0" lang="en-US" altLang="de-DE" sz="7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 </a:t>
            </a:r>
            <a:r>
              <a:rPr kumimoji="0" lang="en-US" altLang="de-DE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Sharma, A. K. et al. (2020) Cell transplantation as a novel therapeutic strategy for autism spectrum disorders: a clinical study. Am J Stem Cells 9, 89-100.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9963" algn="l"/>
              </a:tabLst>
            </a:pPr>
            <a:r>
              <a:rPr lang="en-US" altLang="de-DE" sz="700" baseline="30000" dirty="0">
                <a:ea typeface="Times New Roman" panose="02020603050405020304" pitchFamily="18" charset="0"/>
              </a:rPr>
              <a:t>5</a:t>
            </a:r>
            <a:r>
              <a:rPr kumimoji="0" lang="en-US" altLang="de-DE" sz="700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de-AT" sz="700" dirty="0"/>
              <a:t>Sharma, A., </a:t>
            </a:r>
            <a:r>
              <a:rPr lang="de-AT" sz="700" dirty="0" err="1"/>
              <a:t>Gokulchandran</a:t>
            </a:r>
            <a:r>
              <a:rPr lang="de-AT" sz="700" dirty="0"/>
              <a:t>, N., Sane, H., </a:t>
            </a:r>
            <a:r>
              <a:rPr lang="de-AT" sz="700" dirty="0" err="1"/>
              <a:t>Kulkarni</a:t>
            </a:r>
            <a:r>
              <a:rPr lang="de-AT" sz="700" dirty="0"/>
              <a:t>, P., </a:t>
            </a:r>
            <a:r>
              <a:rPr lang="de-AT" sz="700" dirty="0" err="1"/>
              <a:t>Kannan</a:t>
            </a:r>
            <a:r>
              <a:rPr lang="de-AT" sz="700" dirty="0"/>
              <a:t>, K., </a:t>
            </a:r>
            <a:r>
              <a:rPr lang="de-AT" sz="700" dirty="0" err="1"/>
              <a:t>Shaikh</a:t>
            </a:r>
            <a:r>
              <a:rPr lang="de-AT" sz="700" dirty="0"/>
              <a:t>, Z., </a:t>
            </a:r>
            <a:r>
              <a:rPr lang="de-AT" sz="700" dirty="0" err="1"/>
              <a:t>Biju</a:t>
            </a:r>
            <a:r>
              <a:rPr lang="de-AT" sz="700" dirty="0"/>
              <a:t>, H., </a:t>
            </a:r>
            <a:r>
              <a:rPr lang="de-AT" sz="700" dirty="0" err="1"/>
              <a:t>Paranjape</a:t>
            </a:r>
            <a:r>
              <a:rPr lang="de-AT" sz="700" dirty="0"/>
              <a:t>, A., </a:t>
            </a:r>
            <a:r>
              <a:rPr lang="de-AT" sz="700" dirty="0" err="1"/>
              <a:t>Dsa</a:t>
            </a:r>
            <a:r>
              <a:rPr lang="de-AT" sz="700" dirty="0"/>
              <a:t>, M., &amp; </a:t>
            </a:r>
            <a:r>
              <a:rPr lang="de-AT" sz="700" dirty="0" err="1"/>
              <a:t>Badhe</a:t>
            </a:r>
            <a:r>
              <a:rPr lang="de-AT" sz="700" dirty="0"/>
              <a:t>, P. (2023). </a:t>
            </a:r>
            <a:r>
              <a:rPr lang="de-AT" sz="700" dirty="0" err="1"/>
              <a:t>Autologous</a:t>
            </a:r>
            <a:r>
              <a:rPr lang="de-AT" sz="700" dirty="0"/>
              <a:t> </a:t>
            </a:r>
            <a:r>
              <a:rPr lang="de-AT" sz="700" dirty="0" err="1"/>
              <a:t>Bone</a:t>
            </a:r>
            <a:r>
              <a:rPr lang="de-AT" sz="700" dirty="0"/>
              <a:t> </a:t>
            </a:r>
            <a:r>
              <a:rPr lang="de-AT" sz="700" dirty="0" err="1"/>
              <a:t>Marrow</a:t>
            </a:r>
            <a:r>
              <a:rPr lang="de-AT" sz="700" dirty="0"/>
              <a:t> </a:t>
            </a:r>
            <a:r>
              <a:rPr lang="de-AT" sz="700" dirty="0" err="1"/>
              <a:t>Mononuclear</a:t>
            </a:r>
            <a:r>
              <a:rPr lang="de-AT" sz="700" dirty="0"/>
              <a:t> </a:t>
            </a:r>
            <a:r>
              <a:rPr lang="de-AT" sz="700" dirty="0" err="1"/>
              <a:t>Cell</a:t>
            </a:r>
            <a:r>
              <a:rPr lang="de-AT" sz="700" dirty="0"/>
              <a:t> Administration in a Large </a:t>
            </a:r>
            <a:r>
              <a:rPr lang="de-AT" sz="700" dirty="0" err="1"/>
              <a:t>Cohort</a:t>
            </a:r>
            <a:r>
              <a:rPr lang="de-AT" sz="700" dirty="0"/>
              <a:t> </a:t>
            </a:r>
            <a:r>
              <a:rPr lang="de-AT" sz="700" dirty="0" err="1"/>
              <a:t>Of</a:t>
            </a:r>
            <a:r>
              <a:rPr lang="de-AT" sz="700" dirty="0"/>
              <a:t> 1011 </a:t>
            </a:r>
            <a:r>
              <a:rPr lang="de-AT" sz="700" dirty="0" err="1"/>
              <a:t>Autism</a:t>
            </a:r>
            <a:r>
              <a:rPr lang="de-AT" sz="700" dirty="0"/>
              <a:t> </a:t>
            </a:r>
            <a:r>
              <a:rPr lang="de-AT" sz="700" dirty="0" err="1"/>
              <a:t>Spectrum</a:t>
            </a:r>
            <a:r>
              <a:rPr lang="de-AT" sz="700" dirty="0"/>
              <a:t> </a:t>
            </a:r>
            <a:r>
              <a:rPr lang="de-AT" sz="700" dirty="0" err="1"/>
              <a:t>Disorder</a:t>
            </a:r>
            <a:r>
              <a:rPr lang="de-AT" sz="700" dirty="0"/>
              <a:t> </a:t>
            </a:r>
            <a:r>
              <a:rPr lang="de-AT" sz="700" dirty="0" err="1"/>
              <a:t>Patients</a:t>
            </a:r>
            <a:r>
              <a:rPr lang="de-AT" sz="700" dirty="0"/>
              <a:t>: A Clinical Study. Preprints. https://doi.org/10.20944/preprints202307.1498.v1</a:t>
            </a:r>
            <a:endParaRPr lang="en-US" altLang="de-DE" sz="700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218003" y="365125"/>
            <a:ext cx="10277214" cy="1325563"/>
          </a:xfrm>
        </p:spPr>
        <p:txBody>
          <a:bodyPr>
            <a:noAutofit/>
          </a:bodyPr>
          <a:lstStyle/>
          <a:p>
            <a:r>
              <a:rPr lang="en-US" altLang="de-DE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SAFETY</a:t>
            </a:r>
            <a:br>
              <a:rPr lang="en-US" altLang="de-DE" sz="2400" b="1" dirty="0"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en-US" altLang="de-DE" sz="2400" dirty="0">
                <a:latin typeface="Arial" panose="020B0604020202020204" pitchFamily="34" charset="0"/>
                <a:ea typeface="Times New Roman" panose="02020603050405020304" pitchFamily="18" charset="0"/>
              </a:rPr>
              <a:t>regarding autologous, intrathecally administered stem cell therapy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382334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307" y="2619903"/>
            <a:ext cx="3772121" cy="3772121"/>
          </a:xfrm>
          <a:prstGeom prst="rect">
            <a:avLst/>
          </a:prstGeom>
        </p:spPr>
      </p:pic>
      <p:cxnSp>
        <p:nvCxnSpPr>
          <p:cNvPr id="7" name="Gerade Verbindung mit Pfeil 6"/>
          <p:cNvCxnSpPr/>
          <p:nvPr/>
        </p:nvCxnSpPr>
        <p:spPr>
          <a:xfrm>
            <a:off x="2542301" y="4516297"/>
            <a:ext cx="855240" cy="4099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2523111" y="3867024"/>
            <a:ext cx="956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i="1" dirty="0"/>
              <a:t>p</a:t>
            </a:r>
            <a:r>
              <a:rPr lang="de-AT" dirty="0"/>
              <a:t>&lt;0.001</a:t>
            </a:r>
          </a:p>
        </p:txBody>
      </p:sp>
      <p:sp>
        <p:nvSpPr>
          <p:cNvPr id="15" name="Geschweifte Klammer rechts 14"/>
          <p:cNvSpPr/>
          <p:nvPr/>
        </p:nvSpPr>
        <p:spPr>
          <a:xfrm>
            <a:off x="4678762" y="5606014"/>
            <a:ext cx="118428" cy="449982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Textfeld 17"/>
          <p:cNvSpPr txBox="1"/>
          <p:nvPr/>
        </p:nvSpPr>
        <p:spPr>
          <a:xfrm>
            <a:off x="4797190" y="5676762"/>
            <a:ext cx="18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</a:t>
            </a:r>
            <a:r>
              <a:rPr lang="de-A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autistic</a:t>
            </a:r>
            <a:r>
              <a:rPr lang="de-A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(0-20)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804022" y="5061717"/>
            <a:ext cx="18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de-AT" dirty="0"/>
              <a:t>mild </a:t>
            </a:r>
            <a:r>
              <a:rPr lang="de-AT" dirty="0" err="1"/>
              <a:t>autism</a:t>
            </a:r>
            <a:r>
              <a:rPr lang="de-AT" dirty="0"/>
              <a:t> (21-49)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816600" y="4453264"/>
            <a:ext cx="18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de-AT" dirty="0"/>
              <a:t>moderate </a:t>
            </a:r>
            <a:r>
              <a:rPr lang="de-AT" dirty="0" err="1"/>
              <a:t>autism</a:t>
            </a:r>
            <a:r>
              <a:rPr lang="de-AT" dirty="0"/>
              <a:t> (50-79)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804020" y="3518245"/>
            <a:ext cx="1800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de-AT" dirty="0" err="1"/>
              <a:t>severe</a:t>
            </a:r>
            <a:r>
              <a:rPr lang="de-AT" dirty="0"/>
              <a:t> </a:t>
            </a:r>
            <a:r>
              <a:rPr lang="de-AT" dirty="0" err="1"/>
              <a:t>autism</a:t>
            </a:r>
            <a:r>
              <a:rPr lang="de-AT" dirty="0"/>
              <a:t> (80-179)</a:t>
            </a: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6678136"/>
              </p:ext>
            </p:extLst>
          </p:nvPr>
        </p:nvGraphicFramePr>
        <p:xfrm>
          <a:off x="5850265" y="2119840"/>
          <a:ext cx="5651924" cy="1000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1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36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44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Nr</a:t>
                      </a:r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AT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of</a:t>
                      </a:r>
                      <a:endParaRPr lang="de-AT" sz="100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t"/>
                      <a:r>
                        <a:rPr lang="de-AT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patients</a:t>
                      </a:r>
                      <a:endParaRPr lang="de-AT" sz="1000" b="0" i="0" u="none" strike="noStrike" dirty="0">
                        <a:solidFill>
                          <a:srgbClr val="99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ATEC SGI</a:t>
                      </a:r>
                    </a:p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AT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communication</a:t>
                      </a:r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AT" sz="1000" b="0" i="0" u="none" strike="noStrike" dirty="0">
                        <a:solidFill>
                          <a:srgbClr val="99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ATEC SGII</a:t>
                      </a:r>
                    </a:p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AT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sociability</a:t>
                      </a:r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AT" sz="1000" b="0" i="0" u="none" strike="noStrike" dirty="0">
                        <a:solidFill>
                          <a:srgbClr val="99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ATEC SGIII</a:t>
                      </a:r>
                    </a:p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AT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sensory</a:t>
                      </a:r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AT" sz="1000" b="0" i="0" u="none" strike="noStrike" dirty="0">
                        <a:solidFill>
                          <a:srgbClr val="99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ATEC SGIV</a:t>
                      </a:r>
                    </a:p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AT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</a:t>
                      </a:r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de-AT" sz="1000" b="0" i="0" u="none" strike="noStrike" dirty="0">
                        <a:solidFill>
                          <a:srgbClr val="99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ATEC</a:t>
                      </a:r>
                    </a:p>
                    <a:p>
                      <a:pPr algn="ctr" fontAlgn="t"/>
                      <a:r>
                        <a:rPr lang="de-AT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de-AT" sz="1000" b="1" i="0" u="none" strike="noStrike" dirty="0">
                        <a:solidFill>
                          <a:srgbClr val="99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before</a:t>
                      </a:r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SCT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de-AT" sz="1000" b="0" i="0" u="none" strike="noStrike" dirty="0">
                        <a:solidFill>
                          <a:srgbClr val="9933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17.6±6.6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15.9±7.6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17.3±6.6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21.0±10.8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71.5±22.9</a:t>
                      </a:r>
                      <a:endParaRPr lang="de-AT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after SCT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3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3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14.3±6.9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3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10.6±5.9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3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12.2±6.0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3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14.8±9.6</a:t>
                      </a:r>
                      <a:endParaRPr lang="de-AT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3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52.1±22.0</a:t>
                      </a:r>
                      <a:endParaRPr lang="de-AT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E3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AT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AT" sz="10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de-AT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de-AT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de-AT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de-AT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de-AT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de-AT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de-AT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de-AT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AT" sz="1000" b="1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de-AT" sz="1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&lt;0.001</a:t>
                      </a:r>
                      <a:endParaRPr lang="de-AT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Geschweifte Klammer rechts 22"/>
          <p:cNvSpPr/>
          <p:nvPr/>
        </p:nvSpPr>
        <p:spPr>
          <a:xfrm>
            <a:off x="4678762" y="4810897"/>
            <a:ext cx="118428" cy="79511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Geschweifte Klammer rechts 23"/>
          <p:cNvSpPr/>
          <p:nvPr/>
        </p:nvSpPr>
        <p:spPr>
          <a:xfrm>
            <a:off x="4678762" y="4389109"/>
            <a:ext cx="130302" cy="421787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Geschweifte Klammer rechts 24"/>
          <p:cNvSpPr/>
          <p:nvPr/>
        </p:nvSpPr>
        <p:spPr>
          <a:xfrm>
            <a:off x="4678762" y="2973859"/>
            <a:ext cx="126666" cy="1419815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6" name="Textfeld 5"/>
          <p:cNvSpPr txBox="1"/>
          <p:nvPr/>
        </p:nvSpPr>
        <p:spPr>
          <a:xfrm>
            <a:off x="6899585" y="3974111"/>
            <a:ext cx="4616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The overall ATEC as well as the four ATEC subgroups </a:t>
            </a:r>
            <a:r>
              <a:rPr lang="en-US" sz="1400" dirty="0"/>
              <a:t>(communication/language, social behavior, sensory/mental perception, health/physical/behavior)</a:t>
            </a:r>
            <a:r>
              <a:rPr lang="en-US" dirty="0"/>
              <a:t> </a:t>
            </a:r>
            <a:r>
              <a:rPr lang="en-US" b="1" dirty="0"/>
              <a:t>significantly improved </a:t>
            </a:r>
            <a:r>
              <a:rPr lang="en-US" dirty="0"/>
              <a:t>with autologous stem cell transplantation!!!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4741642" y="6172615"/>
            <a:ext cx="70577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classification regarding the degree of severity of autism symptoms was according to Mahapatra et al. 2020.</a:t>
            </a:r>
          </a:p>
          <a:p>
            <a:r>
              <a:rPr lang="de-DE" sz="700" dirty="0" err="1"/>
              <a:t>Mahapatra</a:t>
            </a:r>
            <a:r>
              <a:rPr lang="de-DE" sz="700" dirty="0"/>
              <a:t> S, </a:t>
            </a:r>
            <a:r>
              <a:rPr lang="de-DE" sz="700" dirty="0" err="1"/>
              <a:t>Khokhlovich</a:t>
            </a:r>
            <a:r>
              <a:rPr lang="de-DE" sz="700" dirty="0"/>
              <a:t> E, Martinez S, </a:t>
            </a:r>
            <a:r>
              <a:rPr lang="de-DE" sz="700" dirty="0" err="1"/>
              <a:t>Kannel</a:t>
            </a:r>
            <a:r>
              <a:rPr lang="de-DE" sz="700" dirty="0"/>
              <a:t> B, </a:t>
            </a:r>
            <a:r>
              <a:rPr lang="de-DE" sz="700" dirty="0" err="1"/>
              <a:t>Edelson</a:t>
            </a:r>
            <a:r>
              <a:rPr lang="de-DE" sz="700" dirty="0"/>
              <a:t> SM, </a:t>
            </a:r>
            <a:r>
              <a:rPr lang="de-DE" sz="700" dirty="0" err="1"/>
              <a:t>Vyshedskiy</a:t>
            </a:r>
            <a:r>
              <a:rPr lang="de-DE" sz="700" dirty="0"/>
              <a:t> A. Longitudinal </a:t>
            </a:r>
            <a:r>
              <a:rPr lang="de-DE" sz="700" dirty="0" err="1"/>
              <a:t>Epidemiological</a:t>
            </a:r>
            <a:r>
              <a:rPr lang="de-DE" sz="700" dirty="0"/>
              <a:t> Study </a:t>
            </a:r>
            <a:r>
              <a:rPr lang="de-DE" sz="700" dirty="0" err="1"/>
              <a:t>of</a:t>
            </a:r>
            <a:r>
              <a:rPr lang="de-DE" sz="700" dirty="0"/>
              <a:t> </a:t>
            </a:r>
            <a:r>
              <a:rPr lang="de-DE" sz="700" dirty="0" err="1"/>
              <a:t>Autism</a:t>
            </a:r>
            <a:r>
              <a:rPr lang="de-DE" sz="700" dirty="0"/>
              <a:t> Subgroups </a:t>
            </a:r>
            <a:r>
              <a:rPr lang="de-DE" sz="700" dirty="0" err="1"/>
              <a:t>Using</a:t>
            </a:r>
            <a:r>
              <a:rPr lang="de-DE" sz="700" dirty="0"/>
              <a:t> </a:t>
            </a:r>
            <a:r>
              <a:rPr lang="de-DE" sz="700" dirty="0" err="1"/>
              <a:t>Autism</a:t>
            </a:r>
            <a:r>
              <a:rPr lang="de-DE" sz="700" dirty="0"/>
              <a:t> Treatment Evaluation Checklist (ATEC) Score. J </a:t>
            </a:r>
            <a:r>
              <a:rPr lang="de-DE" sz="700" dirty="0" err="1"/>
              <a:t>Autism</a:t>
            </a:r>
            <a:r>
              <a:rPr lang="de-DE" sz="700" dirty="0"/>
              <a:t> </a:t>
            </a:r>
            <a:r>
              <a:rPr lang="de-DE" sz="700" dirty="0" err="1"/>
              <a:t>Dev</a:t>
            </a:r>
            <a:r>
              <a:rPr lang="de-DE" sz="700" dirty="0"/>
              <a:t> </a:t>
            </a:r>
            <a:r>
              <a:rPr lang="de-DE" sz="700" dirty="0" err="1"/>
              <a:t>Disord</a:t>
            </a:r>
            <a:r>
              <a:rPr lang="de-DE" sz="700" dirty="0"/>
              <a:t>. 2020 May;50(5):1497-1508. </a:t>
            </a:r>
            <a:r>
              <a:rPr lang="de-DE" sz="700" dirty="0" err="1"/>
              <a:t>doi</a:t>
            </a:r>
            <a:r>
              <a:rPr lang="de-DE" sz="700" dirty="0"/>
              <a:t>: 10.1007/s10803-018-3699-2. PMID: 30062397; PMCID: PMC7211200.</a:t>
            </a:r>
            <a:endParaRPr lang="de-AT" sz="1600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de-DE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EFFECTIVENESS</a:t>
            </a:r>
          </a:p>
          <a:p>
            <a:r>
              <a:rPr lang="en-US" altLang="de-DE" sz="2400" dirty="0">
                <a:latin typeface="Arial" panose="020B0604020202020204" pitchFamily="34" charset="0"/>
                <a:ea typeface="Times New Roman" panose="02020603050405020304" pitchFamily="18" charset="0"/>
              </a:rPr>
              <a:t>regarding autologous, intrathecally administered stem cell therapy</a:t>
            </a:r>
          </a:p>
          <a:p>
            <a:r>
              <a:rPr lang="en-US" altLang="de-DE" sz="2400" dirty="0">
                <a:latin typeface="Arial" panose="020B0604020202020204" pitchFamily="34" charset="0"/>
                <a:ea typeface="Times New Roman" panose="02020603050405020304" pitchFamily="18" charset="0"/>
              </a:rPr>
              <a:t>(ATEC improvement from baseline to follow-up)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485181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60838"/>
            <a:ext cx="5494203" cy="481295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180900" y="2260990"/>
            <a:ext cx="4466076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AT" sz="2000" dirty="0"/>
              <a:t>ATEC-</a:t>
            </a:r>
            <a:r>
              <a:rPr lang="de-AT" sz="2000" dirty="0" err="1"/>
              <a:t>improvements</a:t>
            </a:r>
            <a:r>
              <a:rPr lang="de-AT" sz="2000" dirty="0"/>
              <a:t>:</a:t>
            </a:r>
          </a:p>
          <a:p>
            <a:r>
              <a:rPr lang="de-AT" sz="2000" dirty="0"/>
              <a:t>      Ø 20 ATEC </a:t>
            </a:r>
            <a:r>
              <a:rPr lang="de-AT" sz="2000" dirty="0" err="1"/>
              <a:t>points</a:t>
            </a:r>
            <a:r>
              <a:rPr lang="de-AT" sz="2000" dirty="0"/>
              <a:t> </a:t>
            </a:r>
            <a:r>
              <a:rPr lang="de-AT" dirty="0"/>
              <a:t>(19.5±15.5)</a:t>
            </a:r>
            <a:endParaRPr lang="de-A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AT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91.3% </a:t>
            </a:r>
            <a:r>
              <a:rPr lang="de-AT" sz="2000" dirty="0" err="1"/>
              <a:t>improvement</a:t>
            </a:r>
            <a:r>
              <a:rPr lang="de-AT" sz="2000" dirty="0"/>
              <a:t> </a:t>
            </a:r>
            <a:r>
              <a:rPr lang="de-AT" sz="2000" dirty="0" err="1"/>
              <a:t>regarding</a:t>
            </a:r>
            <a:r>
              <a:rPr lang="de-AT" sz="2000" dirty="0"/>
              <a:t>      </a:t>
            </a:r>
            <a:r>
              <a:rPr lang="en-US" sz="2000" dirty="0"/>
              <a:t>ATEC total points </a:t>
            </a:r>
            <a:r>
              <a:rPr lang="en-US" dirty="0"/>
              <a:t>(1-57 points)</a:t>
            </a:r>
            <a:r>
              <a:rPr lang="en-US" sz="2000" dirty="0"/>
              <a:t>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1.3% no point-change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7.5% slight point-increase </a:t>
            </a:r>
            <a:r>
              <a:rPr lang="en-US" sz="1600" dirty="0"/>
              <a:t>(1-6 points)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45.1% improvement regarding severity of autism symptoms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de-DE" sz="2400" b="1" dirty="0">
                <a:latin typeface="Arial" panose="020B0604020202020204" pitchFamily="34" charset="0"/>
                <a:ea typeface="Times New Roman" panose="02020603050405020304" pitchFamily="18" charset="0"/>
              </a:rPr>
              <a:t>EFFECTIVENESS</a:t>
            </a:r>
          </a:p>
          <a:p>
            <a:r>
              <a:rPr lang="en-US" altLang="de-DE" sz="2400" dirty="0">
                <a:latin typeface="Arial" panose="020B0604020202020204" pitchFamily="34" charset="0"/>
                <a:ea typeface="Times New Roman" panose="02020603050405020304" pitchFamily="18" charset="0"/>
              </a:rPr>
              <a:t>regarding autologous, intrathecally administered stem cell therapy</a:t>
            </a:r>
          </a:p>
          <a:p>
            <a:r>
              <a:rPr lang="en-US" altLang="de-DE" sz="2400" dirty="0">
                <a:latin typeface="Arial" panose="020B0604020202020204" pitchFamily="34" charset="0"/>
                <a:ea typeface="Times New Roman" panose="02020603050405020304" pitchFamily="18" charset="0"/>
              </a:rPr>
              <a:t>(ATEC subgroup improvements</a:t>
            </a:r>
            <a:r>
              <a:rPr lang="en-US" sz="2400" dirty="0">
                <a:latin typeface="Arial" panose="020B0604020202020204" pitchFamily="34" charset="0"/>
              </a:rPr>
              <a:t>)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69999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BC2D7-54B7-B625-8214-EAB49A6FF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ATEC-</a:t>
            </a:r>
            <a:r>
              <a:rPr lang="de-AT" dirty="0" err="1"/>
              <a:t>improvement</a:t>
            </a:r>
            <a:r>
              <a:rPr lang="de-AT" dirty="0"/>
              <a:t>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65E4C-7F76-4032-B5D5-0DD3E19C1F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e-AT" dirty="0" err="1"/>
              <a:t>age</a:t>
            </a:r>
            <a:r>
              <a:rPr lang="de-AT" dirty="0"/>
              <a:t>-group: </a:t>
            </a:r>
            <a:r>
              <a:rPr lang="de-AT" dirty="0" err="1"/>
              <a:t>differences</a:t>
            </a:r>
            <a:r>
              <a:rPr lang="de-AT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1768EA-FB34-92CA-2AF9-3A6DA4D96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de-AT" dirty="0" err="1"/>
              <a:t>girl</a:t>
            </a:r>
            <a:r>
              <a:rPr lang="de-AT" dirty="0"/>
              <a:t>-boy: </a:t>
            </a:r>
            <a:r>
              <a:rPr lang="de-AT" dirty="0" err="1"/>
              <a:t>differences</a:t>
            </a:r>
            <a:r>
              <a:rPr lang="de-AT" dirty="0"/>
              <a:t>?</a:t>
            </a:r>
          </a:p>
        </p:txBody>
      </p:sp>
      <p:pic>
        <p:nvPicPr>
          <p:cNvPr id="7" name="Grafik 4">
            <a:extLst>
              <a:ext uri="{FF2B5EF4-FFF2-40B4-BE49-F238E27FC236}">
                <a16:creationId xmlns:a16="http://schemas.microsoft.com/office/drawing/2014/main" id="{4A8ADE38-95BB-A287-1115-6EEC1C230940}"/>
              </a:ext>
            </a:extLst>
          </p:cNvPr>
          <p:cNvPicPr preferRelativeResize="0">
            <a:picLocks noGrp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613534"/>
            <a:ext cx="5157787" cy="2960628"/>
          </a:xfrm>
          <a:prstGeom prst="rect">
            <a:avLst/>
          </a:prstGeom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5AD7C14B-9EE2-0917-4524-0FBBE6749D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178040" y="2505075"/>
            <a:ext cx="3254312" cy="3254312"/>
          </a:xfrm>
          <a:prstGeom prst="rect">
            <a:avLst/>
          </a:prstGeom>
        </p:spPr>
      </p:pic>
      <p:sp>
        <p:nvSpPr>
          <p:cNvPr id="10" name="Textfeld 5">
            <a:extLst>
              <a:ext uri="{FF2B5EF4-FFF2-40B4-BE49-F238E27FC236}">
                <a16:creationId xmlns:a16="http://schemas.microsoft.com/office/drawing/2014/main" id="{4B623AD5-25E4-2DA3-0398-8053E8F17BD3}"/>
              </a:ext>
            </a:extLst>
          </p:cNvPr>
          <p:cNvSpPr txBox="1"/>
          <p:nvPr/>
        </p:nvSpPr>
        <p:spPr>
          <a:xfrm>
            <a:off x="1569225" y="5686818"/>
            <a:ext cx="369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de-AT" dirty="0"/>
              <a:t>NO </a:t>
            </a:r>
            <a:r>
              <a:rPr lang="de-AT" dirty="0" err="1"/>
              <a:t>significant</a:t>
            </a:r>
            <a:r>
              <a:rPr lang="de-AT" dirty="0"/>
              <a:t> </a:t>
            </a:r>
            <a:r>
              <a:rPr lang="de-AT" dirty="0" err="1"/>
              <a:t>difference</a:t>
            </a:r>
            <a:r>
              <a:rPr lang="de-AT" dirty="0"/>
              <a:t> </a:t>
            </a:r>
            <a:r>
              <a:rPr lang="de-AT" dirty="0" err="1"/>
              <a:t>regarding</a:t>
            </a:r>
            <a:r>
              <a:rPr lang="de-AT" dirty="0"/>
              <a:t> </a:t>
            </a:r>
          </a:p>
          <a:p>
            <a:pPr algn="ctr"/>
            <a:r>
              <a:rPr lang="de-AT" dirty="0"/>
              <a:t>     </a:t>
            </a:r>
            <a:r>
              <a:rPr lang="de-AT" dirty="0" err="1"/>
              <a:t>age</a:t>
            </a:r>
            <a:r>
              <a:rPr lang="de-AT" dirty="0"/>
              <a:t>-groups (p=0.328)!</a:t>
            </a:r>
          </a:p>
        </p:txBody>
      </p:sp>
      <p:sp>
        <p:nvSpPr>
          <p:cNvPr id="11" name="Textfeld 5">
            <a:extLst>
              <a:ext uri="{FF2B5EF4-FFF2-40B4-BE49-F238E27FC236}">
                <a16:creationId xmlns:a16="http://schemas.microsoft.com/office/drawing/2014/main" id="{5D5EC139-7CC9-3AED-8D14-E0701EDB46CB}"/>
              </a:ext>
            </a:extLst>
          </p:cNvPr>
          <p:cNvSpPr txBox="1"/>
          <p:nvPr/>
        </p:nvSpPr>
        <p:spPr>
          <a:xfrm>
            <a:off x="6961634" y="5759387"/>
            <a:ext cx="369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de-AT" dirty="0"/>
              <a:t>NO </a:t>
            </a:r>
            <a:r>
              <a:rPr lang="de-AT" dirty="0" err="1"/>
              <a:t>significant</a:t>
            </a:r>
            <a:r>
              <a:rPr lang="de-AT" dirty="0"/>
              <a:t> </a:t>
            </a:r>
            <a:r>
              <a:rPr lang="de-AT" dirty="0" err="1"/>
              <a:t>differences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r>
              <a:rPr lang="de-AT" dirty="0" err="1"/>
              <a:t>girls</a:t>
            </a:r>
            <a:r>
              <a:rPr lang="de-AT" dirty="0"/>
              <a:t> and </a:t>
            </a:r>
            <a:r>
              <a:rPr lang="de-AT" dirty="0" err="1"/>
              <a:t>boys</a:t>
            </a:r>
            <a:r>
              <a:rPr lang="de-AT" dirty="0"/>
              <a:t> (p=0.985)!</a:t>
            </a:r>
          </a:p>
        </p:txBody>
      </p:sp>
    </p:spTree>
    <p:extLst>
      <p:ext uri="{BB962C8B-B14F-4D97-AF65-F5344CB8AC3E}">
        <p14:creationId xmlns:p14="http://schemas.microsoft.com/office/powerpoint/2010/main" val="3389866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0</TotalTime>
  <Words>4376</Words>
  <Application>Microsoft Office PowerPoint</Application>
  <PresentationFormat>Breitbild</PresentationFormat>
  <Paragraphs>480</Paragraphs>
  <Slides>39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39</vt:i4>
      </vt:variant>
    </vt:vector>
  </HeadingPairs>
  <TitlesOfParts>
    <vt:vector size="46" baseType="lpstr">
      <vt:lpstr>Arial</vt:lpstr>
      <vt:lpstr>Arial Unicode MS</vt:lpstr>
      <vt:lpstr>Calibri</vt:lpstr>
      <vt:lpstr>Calibri Light</vt:lpstr>
      <vt:lpstr>Times New Roman</vt:lpstr>
      <vt:lpstr>Wingdings</vt:lpstr>
      <vt:lpstr>Office Theme</vt:lpstr>
      <vt:lpstr>Autologous Bone Marrow Derived Intrathecal Stem Cell Transplant for 250 Autistic Children</vt:lpstr>
      <vt:lpstr>PREVALENCE among 8-year old children</vt:lpstr>
      <vt:lpstr>ETIOLOGY</vt:lpstr>
      <vt:lpstr>GLYPHOSATE and ALUMINUM „Partners in Crime“  (Stefanie Seneff)</vt:lpstr>
      <vt:lpstr>PowerPoint-Präsentation</vt:lpstr>
      <vt:lpstr>SAFETY regarding autologous, intrathecally administered stem cell therapy</vt:lpstr>
      <vt:lpstr>PowerPoint-Präsentation</vt:lpstr>
      <vt:lpstr>PowerPoint-Präsentation</vt:lpstr>
      <vt:lpstr>ATEC-improvement:</vt:lpstr>
      <vt:lpstr>SUMMARY</vt:lpstr>
      <vt:lpstr>PowerPoint-Präsentation</vt:lpstr>
      <vt:lpstr>Ongoing research</vt:lpstr>
      <vt:lpstr>Preliminary findings: Proteomic analysis of CSF</vt:lpstr>
      <vt:lpstr>PowerPoint-Präsentation</vt:lpstr>
      <vt:lpstr>PowerPoint-Präsentation</vt:lpstr>
      <vt:lpstr>PowerPoint-Präsentation</vt:lpstr>
      <vt:lpstr>Glyphosate (urine)</vt:lpstr>
      <vt:lpstr>Case: BHI (prior SCT)</vt:lpstr>
      <vt:lpstr>GLYPHOSATE</vt:lpstr>
      <vt:lpstr>GLYPHOSATE: The Problem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Autism Treatment Evaluation Checklist (ATEC)</vt:lpstr>
      <vt:lpstr>AUTISMUS SPECTRUM DISORDERS (ASD)</vt:lpstr>
      <vt:lpstr>Are ASD mental disorders (psych) or biological/neurological disorders (brain)?</vt:lpstr>
      <vt:lpstr>PowerPoint-Präsentation</vt:lpstr>
      <vt:lpstr>SCIENCE: Levels of evidence for causal relationships and treatment</vt:lpstr>
      <vt:lpstr>PowerPoint-Präsentation</vt:lpstr>
      <vt:lpstr>Meta-Analyse: ‚Standard-Therapien‘ mittels ADOS</vt:lpstr>
      <vt:lpstr>Cytochrome P450 (CYP)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AUTISMUS SPEKTRUM STÖRUNGEN</dc:title>
  <dc:creator>Ordination</dc:creator>
  <cp:lastModifiedBy>Georg Kobinia</cp:lastModifiedBy>
  <cp:revision>162</cp:revision>
  <cp:lastPrinted>2023-09-18T15:03:59Z</cp:lastPrinted>
  <dcterms:created xsi:type="dcterms:W3CDTF">2022-10-04T14:51:59Z</dcterms:created>
  <dcterms:modified xsi:type="dcterms:W3CDTF">2023-09-22T12:51:15Z</dcterms:modified>
</cp:coreProperties>
</file>